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77" r:id="rId4"/>
    <p:sldId id="258" r:id="rId5"/>
    <p:sldId id="269" r:id="rId6"/>
    <p:sldId id="262" r:id="rId7"/>
    <p:sldId id="271" r:id="rId8"/>
    <p:sldId id="264" r:id="rId9"/>
    <p:sldId id="270" r:id="rId10"/>
    <p:sldId id="260" r:id="rId11"/>
    <p:sldId id="274" r:id="rId12"/>
    <p:sldId id="275" r:id="rId1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7C7"/>
    <a:srgbClr val="00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79B9E-CA99-075B-89A1-E9B254845C92}" v="2" dt="2026-04-02T17:27:05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88"/>
  </p:normalViewPr>
  <p:slideViewPr>
    <p:cSldViewPr snapToGrid="0">
      <p:cViewPr varScale="1">
        <p:scale>
          <a:sx n="84" d="100"/>
          <a:sy n="84" d="100"/>
        </p:scale>
        <p:origin x="192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Martsynishena" userId="fec22a01a5c19d00" providerId="Windows Live" clId="Web-{08D79B9E-CA99-075B-89A1-E9B254845C92}"/>
    <pc:docChg chg="modSld">
      <pc:chgData name="Helen Martsynishena" userId="fec22a01a5c19d00" providerId="Windows Live" clId="Web-{08D79B9E-CA99-075B-89A1-E9B254845C92}" dt="2026-04-02T17:27:05.517" v="1" actId="20577"/>
      <pc:docMkLst>
        <pc:docMk/>
      </pc:docMkLst>
      <pc:sldChg chg="modSp">
        <pc:chgData name="Helen Martsynishena" userId="fec22a01a5c19d00" providerId="Windows Live" clId="Web-{08D79B9E-CA99-075B-89A1-E9B254845C92}" dt="2026-04-02T17:27:05.517" v="1" actId="20577"/>
        <pc:sldMkLst>
          <pc:docMk/>
          <pc:sldMk cId="1695655724" sldId="270"/>
        </pc:sldMkLst>
        <pc:spChg chg="mod">
          <ac:chgData name="Helen Martsynishena" userId="fec22a01a5c19d00" providerId="Windows Live" clId="Web-{08D79B9E-CA99-075B-89A1-E9B254845C92}" dt="2026-04-02T17:27:05.517" v="1" actId="20577"/>
          <ac:spMkLst>
            <pc:docMk/>
            <pc:sldMk cId="1695655724" sldId="270"/>
            <ac:spMk id="58" creationId="{A19A8A48-5F48-E6A0-1A51-70170001C29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Usage of Funds Allocation</a:t>
            </a:r>
            <a:endParaRPr lang="en-US" sz="2000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A8-EF4A-82B7-5414D6E2F80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A8-EF4A-82B7-5414D6E2F80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A8-EF4A-82B7-5414D6E2F805}"/>
              </c:ext>
            </c:extLst>
          </c:dPt>
          <c:dPt>
            <c:idx val="3"/>
            <c:bubble3D val="0"/>
            <c:explosion val="1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41-FD44-BC2A-0925D92D2CD6}"/>
              </c:ext>
            </c:extLst>
          </c:dPt>
          <c:dLbls>
            <c:dLbl>
              <c:idx val="2"/>
              <c:layout>
                <c:manualLayout>
                  <c:x val="-8.393485762697267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A8-EF4A-82B7-5414D6E2F8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Sheet1!$B$2:$B$5</c:f>
              <c:strCache>
                <c:ptCount val="4"/>
                <c:pt idx="0">
                  <c:v>Technology Development</c:v>
                </c:pt>
                <c:pt idx="1">
                  <c:v>Sales &amp; Marketing</c:v>
                </c:pt>
                <c:pt idx="2">
                  <c:v>Compliance &amp; Regulatory</c:v>
                </c:pt>
                <c:pt idx="3">
                  <c:v>Operations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0.34</c:v>
                </c:pt>
                <c:pt idx="1">
                  <c:v>0.12</c:v>
                </c:pt>
                <c:pt idx="2">
                  <c:v>0.06</c:v>
                </c:pt>
                <c:pt idx="3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41-FD44-BC2A-0925D92D2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10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07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9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09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8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11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2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0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9.png"/><Relationship Id="rId10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hyperlink" Target="https://www.grandviewresearch.com/horizon/outlook/cancer-biopsy-market-size/globa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5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8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FC9FD1F-30A5-374D-63B4-B4F647D8BF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D7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1"/>
          <p:cNvSpPr/>
          <p:nvPr/>
        </p:nvSpPr>
        <p:spPr>
          <a:xfrm>
            <a:off x="1595381" y="1915557"/>
            <a:ext cx="3130525" cy="6667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4500"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MegAITex</a:t>
            </a:r>
            <a:endParaRPr lang="en-US" sz="4500"/>
          </a:p>
        </p:txBody>
      </p:sp>
      <p:sp>
        <p:nvSpPr>
          <p:cNvPr id="19" name="Text 4"/>
          <p:cNvSpPr/>
          <p:nvPr/>
        </p:nvSpPr>
        <p:spPr>
          <a:xfrm>
            <a:off x="225288" y="2985670"/>
            <a:ext cx="5870712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AI-Powered Pathology Diagnostics</a:t>
            </a:r>
            <a:endParaRPr lang="en-US" sz="2700"/>
          </a:p>
        </p:txBody>
      </p:sp>
      <p:sp>
        <p:nvSpPr>
          <p:cNvPr id="20" name="Text 5"/>
          <p:cNvSpPr/>
          <p:nvPr/>
        </p:nvSpPr>
        <p:spPr>
          <a:xfrm>
            <a:off x="417446" y="3770034"/>
            <a:ext cx="5486396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Transforming oncological diagnostics </a:t>
            </a:r>
            <a:br>
              <a:rPr lang="ru-RU" sz="2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</a:br>
            <a:r>
              <a:rPr lang="en-US" sz="2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with </a:t>
            </a:r>
            <a:r>
              <a:rPr lang="en-US" sz="2400" b="1" dirty="0">
                <a:solidFill>
                  <a:srgbClr val="0D948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95-97% accuracy</a:t>
            </a:r>
            <a:r>
              <a:rPr lang="en-US" sz="2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and </a:t>
            </a:r>
            <a:r>
              <a:rPr lang="en-US" sz="240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98% recall</a:t>
            </a:r>
            <a:endParaRPr lang="en-US" sz="2400" dirty="0"/>
          </a:p>
        </p:txBody>
      </p:sp>
      <p:sp>
        <p:nvSpPr>
          <p:cNvPr id="22" name="Text 7"/>
          <p:cNvSpPr/>
          <p:nvPr/>
        </p:nvSpPr>
        <p:spPr>
          <a:xfrm>
            <a:off x="10595521" y="6267450"/>
            <a:ext cx="118425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CONFIDENTIAL</a:t>
            </a:r>
            <a:endParaRPr lang="en-US" sz="1050"/>
          </a:p>
        </p:txBody>
      </p:sp>
      <p:pic>
        <p:nvPicPr>
          <p:cNvPr id="26" name="Picture Placeholder 13" descr="Low angle view of tall buildings&#10;">
            <a:extLst>
              <a:ext uri="{FF2B5EF4-FFF2-40B4-BE49-F238E27FC236}">
                <a16:creationId xmlns:a16="http://schemas.microsoft.com/office/drawing/2014/main" id="{DF17D661-0A1B-6648-9F45-47DFD80795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" r="135"/>
          <a:stretch/>
        </p:blipFill>
        <p:spPr>
          <a:xfrm>
            <a:off x="5711686" y="0"/>
            <a:ext cx="6480313" cy="6858000"/>
          </a:xfrm>
          <a:custGeom>
            <a:avLst/>
            <a:gdLst>
              <a:gd name="connsiteX0" fmla="*/ 1955447 w 9568721"/>
              <a:gd name="connsiteY0" fmla="*/ 0 h 6858000"/>
              <a:gd name="connsiteX1" fmla="*/ 9568721 w 9568721"/>
              <a:gd name="connsiteY1" fmla="*/ 0 h 6858000"/>
              <a:gd name="connsiteX2" fmla="*/ 9568721 w 9568721"/>
              <a:gd name="connsiteY2" fmla="*/ 6858000 h 6858000"/>
              <a:gd name="connsiteX3" fmla="*/ 0 w 9568721"/>
              <a:gd name="connsiteY3" fmla="*/ 6858000 h 6858000"/>
              <a:gd name="connsiteX4" fmla="*/ 0 w 9568721"/>
              <a:gd name="connsiteY4" fmla="*/ 6857998 h 6858000"/>
              <a:gd name="connsiteX5" fmla="*/ 167446 w 9568721"/>
              <a:gd name="connsiteY5" fmla="*/ 68579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721" h="6858000">
                <a:moveTo>
                  <a:pt x="1955447" y="0"/>
                </a:moveTo>
                <a:lnTo>
                  <a:pt x="9568721" y="0"/>
                </a:lnTo>
                <a:lnTo>
                  <a:pt x="9568721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167446" y="6857998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33450"/>
            <a:ext cx="762000" cy="38100"/>
          </a:xfrm>
          <a:prstGeom prst="rect">
            <a:avLst/>
          </a:prstGeom>
        </p:spPr>
      </p:pic>
      <p:sp>
        <p:nvSpPr>
          <p:cNvPr id="46" name="Text 0"/>
          <p:cNvSpPr/>
          <p:nvPr/>
        </p:nvSpPr>
        <p:spPr>
          <a:xfrm>
            <a:off x="609600" y="457200"/>
            <a:ext cx="5770179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Arial" panose="020B0604020202020204" pitchFamily="34" charset="0"/>
                <a:ea typeface="ui-sans-serif" pitchFamily="34" charset="-122"/>
                <a:cs typeface="Arial" panose="020B0604020202020204" pitchFamily="34" charset="0"/>
              </a:rPr>
              <a:t>Competitive Advantage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10"/>
          <p:cNvSpPr/>
          <p:nvPr/>
        </p:nvSpPr>
        <p:spPr>
          <a:xfrm>
            <a:off x="609600" y="1346973"/>
            <a:ext cx="70104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dirty="0">
                <a:solidFill>
                  <a:srgbClr val="374151"/>
                </a:solidFill>
                <a:latin typeface="Arial" panose="020B0604020202020204" pitchFamily="34" charset="0"/>
                <a:ea typeface="ui-sans-serif" pitchFamily="34" charset="-122"/>
                <a:cs typeface="Arial" panose="020B0604020202020204" pitchFamily="34" charset="0"/>
              </a:rPr>
              <a:t>Competitive Matrix</a:t>
            </a:r>
          </a:p>
        </p:txBody>
      </p:sp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B9E0ADCA-134D-B760-EC01-8F06CBD61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28526"/>
              </p:ext>
            </p:extLst>
          </p:nvPr>
        </p:nvGraphicFramePr>
        <p:xfrm>
          <a:off x="609600" y="1909173"/>
          <a:ext cx="7770312" cy="450559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91976">
                  <a:extLst>
                    <a:ext uri="{9D8B030D-6E8A-4147-A177-3AD203B41FA5}">
                      <a16:colId xmlns:a16="http://schemas.microsoft.com/office/drawing/2014/main" val="1111089760"/>
                    </a:ext>
                  </a:extLst>
                </a:gridCol>
                <a:gridCol w="2565495">
                  <a:extLst>
                    <a:ext uri="{9D8B030D-6E8A-4147-A177-3AD203B41FA5}">
                      <a16:colId xmlns:a16="http://schemas.microsoft.com/office/drawing/2014/main" val="3647957460"/>
                    </a:ext>
                  </a:extLst>
                </a:gridCol>
                <a:gridCol w="1919507">
                  <a:extLst>
                    <a:ext uri="{9D8B030D-6E8A-4147-A177-3AD203B41FA5}">
                      <a16:colId xmlns:a16="http://schemas.microsoft.com/office/drawing/2014/main" val="200053360"/>
                    </a:ext>
                  </a:extLst>
                </a:gridCol>
                <a:gridCol w="1993334">
                  <a:extLst>
                    <a:ext uri="{9D8B030D-6E8A-4147-A177-3AD203B41FA5}">
                      <a16:colId xmlns:a16="http://schemas.microsoft.com/office/drawing/2014/main" val="528390161"/>
                    </a:ext>
                  </a:extLst>
                </a:gridCol>
              </a:tblGrid>
              <a:tr h="421277">
                <a:tc>
                  <a:txBody>
                    <a:bodyPr/>
                    <a:lstStyle/>
                    <a:p>
                      <a:r>
                        <a:rPr lang="en-US" sz="140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MegAITex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Paige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PathAI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190118"/>
                  </a:ext>
                </a:extLst>
              </a:tr>
              <a:tr h="421277">
                <a:tc>
                  <a:txBody>
                    <a:bodyPr/>
                    <a:lstStyle/>
                    <a:p>
                      <a:r>
                        <a:rPr lang="en-US" sz="1400"/>
                        <a:t>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95-97% precision, 98% recall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(all cancer types)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93–98% (in prostate studies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~96.6%, specificity ~98% in reported studies; performance varies by indication,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665622"/>
                  </a:ext>
                </a:extLst>
              </a:tr>
              <a:tr h="421277">
                <a:tc>
                  <a:txBody>
                    <a:bodyPr/>
                    <a:lstStyle/>
                    <a:p>
                      <a:r>
                        <a:rPr lang="en-US" sz="1400"/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5k+ cases of clinical diagnostics with verified diagnosis, 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reviewed and validated by the expects pathologist.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4M+ slides from 1,000+ institutions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551</a:t>
                      </a:r>
                      <a:r>
                        <a:rPr lang="en-US" sz="1400"/>
                        <a:t>k slides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12677"/>
                  </a:ext>
                </a:extLst>
              </a:tr>
              <a:tr h="421277">
                <a:tc>
                  <a:txBody>
                    <a:bodyPr/>
                    <a:lstStyle/>
                    <a:p>
                      <a:r>
                        <a:rPr lang="en-US" sz="1400"/>
                        <a:t>Detection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Atypical mitosis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Cell identification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Cell identification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200412"/>
                  </a:ext>
                </a:extLst>
              </a:tr>
              <a:tr h="421277">
                <a:tc>
                  <a:txBody>
                    <a:bodyPr/>
                    <a:lstStyle/>
                    <a:p>
                      <a:r>
                        <a:rPr lang="en-US" sz="1400"/>
                        <a:t>Unique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Different cancer on the early stage, low grade recognition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FDA‑cleared prostate AI plus broad multi‑cancer diagnostic suite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Pan‑cancer pathology AI with strong pharma partnerships and biomarker/clinical‑trial optimization focus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35213"/>
                  </a:ext>
                </a:extLst>
              </a:tr>
              <a:tr h="421277">
                <a:tc>
                  <a:txBody>
                    <a:bodyPr/>
                    <a:lstStyle/>
                    <a:p>
                      <a:r>
                        <a:rPr lang="en-US" sz="1400"/>
                        <a:t>Estimated Revenue,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30M, Tempus expects its $81.25m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1981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D23774B-0800-61DA-4842-F16640951BA2}"/>
              </a:ext>
            </a:extLst>
          </p:cNvPr>
          <p:cNvSpPr/>
          <p:nvPr/>
        </p:nvSpPr>
        <p:spPr>
          <a:xfrm>
            <a:off x="9098280" y="1909172"/>
            <a:ext cx="3121794" cy="4482419"/>
          </a:xfrm>
          <a:prstGeom prst="rect">
            <a:avLst/>
          </a:prstGeom>
          <a:solidFill>
            <a:srgbClr val="E9D7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9655C83D-2870-FF54-55F1-D4AF5AE02F95}"/>
              </a:ext>
            </a:extLst>
          </p:cNvPr>
          <p:cNvSpPr/>
          <p:nvPr/>
        </p:nvSpPr>
        <p:spPr>
          <a:xfrm>
            <a:off x="9098280" y="1346973"/>
            <a:ext cx="3093720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dirty="0">
                <a:solidFill>
                  <a:srgbClr val="374151"/>
                </a:solidFill>
                <a:latin typeface="Arial" panose="020B0604020202020204" pitchFamily="34" charset="0"/>
                <a:ea typeface="ui-sans-serif" pitchFamily="34" charset="-122"/>
                <a:cs typeface="Arial" panose="020B0604020202020204" pitchFamily="34" charset="0"/>
              </a:rPr>
              <a:t>MegAITex Key Advantages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5">
            <a:extLst>
              <a:ext uri="{FF2B5EF4-FFF2-40B4-BE49-F238E27FC236}">
                <a16:creationId xmlns:a16="http://schemas.microsoft.com/office/drawing/2014/main" id="{8FCAC543-4E3F-B0E4-61A7-A7825B28029F}"/>
              </a:ext>
            </a:extLst>
          </p:cNvPr>
          <p:cNvSpPr/>
          <p:nvPr/>
        </p:nvSpPr>
        <p:spPr>
          <a:xfrm>
            <a:off x="9360951" y="2090938"/>
            <a:ext cx="2596452" cy="342008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</a:rPr>
              <a:t>MegAITex differentiates itself </a:t>
            </a:r>
            <a:r>
              <a:rPr lang="en-US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through its </a:t>
            </a:r>
            <a:r>
              <a:rPr lang="en-US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</a:rPr>
              <a:t>superior accuracy</a:t>
            </a: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, </a:t>
            </a:r>
            <a:r>
              <a:rPr lang="en-US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unique</a:t>
            </a: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</a:rPr>
              <a:t>40-year oncology dataset</a:t>
            </a: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, </a:t>
            </a:r>
            <a:r>
              <a:rPr lang="en-US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specialized</a:t>
            </a: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</a:rPr>
              <a:t>atypical mitosis detection</a:t>
            </a: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, </a:t>
            </a:r>
            <a:r>
              <a:rPr lang="en-US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and</a:t>
            </a: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</a:rPr>
              <a:t>lower false-positive </a:t>
            </a:r>
            <a:r>
              <a:rPr lang="en-US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burden compared to competitors</a:t>
            </a: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33450"/>
            <a:ext cx="762000" cy="381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421" y="1859280"/>
            <a:ext cx="2818503" cy="1028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821" y="1952960"/>
            <a:ext cx="257175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21" y="3284219"/>
            <a:ext cx="2818503" cy="102668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821" y="3388658"/>
            <a:ext cx="171450" cy="304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118" y="3282205"/>
            <a:ext cx="2818503" cy="10287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1518" y="3386641"/>
            <a:ext cx="228600" cy="3048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9118" y="1852559"/>
            <a:ext cx="2818503" cy="10287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1518" y="1935480"/>
            <a:ext cx="285750" cy="3048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609600" y="457200"/>
            <a:ext cx="109728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Arial" panose="020B0604020202020204" pitchFamily="34" charset="0"/>
                <a:ea typeface="ui-sans-serif" pitchFamily="34" charset="-122"/>
                <a:cs typeface="Arial" panose="020B0604020202020204" pitchFamily="34" charset="0"/>
              </a:rPr>
              <a:t>Funding Request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"/>
          <p:cNvSpPr/>
          <p:nvPr/>
        </p:nvSpPr>
        <p:spPr>
          <a:xfrm>
            <a:off x="-91" y="1423933"/>
            <a:ext cx="56692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Total Funding Request</a:t>
            </a:r>
            <a:endParaRPr lang="en-US" sz="2000"/>
          </a:p>
        </p:txBody>
      </p:sp>
      <p:sp>
        <p:nvSpPr>
          <p:cNvPr id="21" name="Text 2"/>
          <p:cNvSpPr/>
          <p:nvPr/>
        </p:nvSpPr>
        <p:spPr>
          <a:xfrm>
            <a:off x="472349" y="1804933"/>
            <a:ext cx="4724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>
                <a:solidFill>
                  <a:srgbClr val="0D948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$4.25M+</a:t>
            </a:r>
            <a:endParaRPr lang="en-US" sz="3600"/>
          </a:p>
        </p:txBody>
      </p:sp>
      <p:sp>
        <p:nvSpPr>
          <p:cNvPr id="22" name="Text 3"/>
          <p:cNvSpPr/>
          <p:nvPr/>
        </p:nvSpPr>
        <p:spPr>
          <a:xfrm>
            <a:off x="472349" y="2338333"/>
            <a:ext cx="47244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</a:rPr>
              <a:t>clinical trial costs</a:t>
            </a:r>
          </a:p>
        </p:txBody>
      </p:sp>
      <p:sp>
        <p:nvSpPr>
          <p:cNvPr id="23" name="Text 4"/>
          <p:cNvSpPr/>
          <p:nvPr/>
        </p:nvSpPr>
        <p:spPr>
          <a:xfrm>
            <a:off x="609600" y="3124200"/>
            <a:ext cx="621792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endParaRPr lang="en-US" sz="1800"/>
          </a:p>
        </p:txBody>
      </p:sp>
      <p:sp>
        <p:nvSpPr>
          <p:cNvPr id="36" name="Text 17"/>
          <p:cNvSpPr/>
          <p:nvPr/>
        </p:nvSpPr>
        <p:spPr>
          <a:xfrm>
            <a:off x="6246421" y="1295400"/>
            <a:ext cx="3754419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Key Outcomes &amp; Milestones</a:t>
            </a:r>
            <a:endParaRPr lang="en-US" sz="2000"/>
          </a:p>
        </p:txBody>
      </p:sp>
      <p:sp>
        <p:nvSpPr>
          <p:cNvPr id="37" name="Text 18"/>
          <p:cNvSpPr/>
          <p:nvPr/>
        </p:nvSpPr>
        <p:spPr>
          <a:xfrm>
            <a:off x="6808396" y="1914860"/>
            <a:ext cx="225652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4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Mexico Launch</a:t>
            </a:r>
            <a:endParaRPr lang="en-US" sz="1400" dirty="0"/>
          </a:p>
        </p:txBody>
      </p:sp>
      <p:sp>
        <p:nvSpPr>
          <p:cNvPr id="38" name="Text 19"/>
          <p:cNvSpPr/>
          <p:nvPr/>
        </p:nvSpPr>
        <p:spPr>
          <a:xfrm>
            <a:off x="6808396" y="2257760"/>
            <a:ext cx="2371725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Achieve COFEPRIS clearance and launch commercial operations in Mexico</a:t>
            </a:r>
            <a:endParaRPr lang="en-US" sz="1400" dirty="0"/>
          </a:p>
        </p:txBody>
      </p:sp>
      <p:sp>
        <p:nvSpPr>
          <p:cNvPr id="39" name="Text 20"/>
          <p:cNvSpPr/>
          <p:nvPr/>
        </p:nvSpPr>
        <p:spPr>
          <a:xfrm>
            <a:off x="6722671" y="3350558"/>
            <a:ext cx="234225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4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US FDA Submission</a:t>
            </a:r>
            <a:endParaRPr lang="en-US" sz="1400" dirty="0"/>
          </a:p>
        </p:txBody>
      </p:sp>
      <p:sp>
        <p:nvSpPr>
          <p:cNvPr id="40" name="Text 21"/>
          <p:cNvSpPr/>
          <p:nvPr/>
        </p:nvSpPr>
        <p:spPr>
          <a:xfrm>
            <a:off x="6722672" y="3723938"/>
            <a:ext cx="2342253" cy="2857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Prepare and submit FDA application for regulatory approval</a:t>
            </a:r>
            <a:endParaRPr lang="en-US" sz="1400" dirty="0"/>
          </a:p>
        </p:txBody>
      </p:sp>
      <p:sp>
        <p:nvSpPr>
          <p:cNvPr id="41" name="Text 22"/>
          <p:cNvSpPr/>
          <p:nvPr/>
        </p:nvSpPr>
        <p:spPr>
          <a:xfrm>
            <a:off x="9752518" y="3348541"/>
            <a:ext cx="228510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4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Scale to 10K Monthly Cases</a:t>
            </a:r>
            <a:endParaRPr lang="en-US" sz="1400" dirty="0"/>
          </a:p>
        </p:txBody>
      </p:sp>
      <p:sp>
        <p:nvSpPr>
          <p:cNvPr id="42" name="Text 23"/>
          <p:cNvSpPr/>
          <p:nvPr/>
        </p:nvSpPr>
        <p:spPr>
          <a:xfrm>
            <a:off x="9748118" y="3704618"/>
            <a:ext cx="21907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Expand operations to achieve 10,000 monthly diagnostic cases</a:t>
            </a:r>
            <a:endParaRPr lang="en-US" sz="1400" dirty="0"/>
          </a:p>
        </p:txBody>
      </p:sp>
      <p:sp>
        <p:nvSpPr>
          <p:cNvPr id="43" name="Text 24"/>
          <p:cNvSpPr/>
          <p:nvPr/>
        </p:nvSpPr>
        <p:spPr>
          <a:xfrm>
            <a:off x="9809668" y="1897379"/>
            <a:ext cx="2067650" cy="36038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4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Strategic Partnerships</a:t>
            </a:r>
            <a:endParaRPr lang="en-US" sz="1400" dirty="0"/>
          </a:p>
        </p:txBody>
      </p:sp>
      <p:sp>
        <p:nvSpPr>
          <p:cNvPr id="44" name="Text 25"/>
          <p:cNvSpPr/>
          <p:nvPr/>
        </p:nvSpPr>
        <p:spPr>
          <a:xfrm>
            <a:off x="9809668" y="2253744"/>
            <a:ext cx="191643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Form key partnerships with hospital systems and diagnostic centers</a:t>
            </a:r>
            <a:endParaRPr lang="en-US" sz="1400" dirty="0"/>
          </a:p>
        </p:txBody>
      </p:sp>
      <p:sp>
        <p:nvSpPr>
          <p:cNvPr id="45" name="Text 26"/>
          <p:cNvSpPr/>
          <p:nvPr/>
        </p:nvSpPr>
        <p:spPr>
          <a:xfrm>
            <a:off x="11427321" y="6477000"/>
            <a:ext cx="64329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11 / 12</a:t>
            </a:r>
            <a:endParaRPr lang="en-US" sz="1200"/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13FCC24B-3C5D-1CD4-935A-B7ABB7BE9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085869"/>
              </p:ext>
            </p:extLst>
          </p:nvPr>
        </p:nvGraphicFramePr>
        <p:xfrm>
          <a:off x="253132" y="2774579"/>
          <a:ext cx="5271469" cy="383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0" name="Text 17">
            <a:extLst>
              <a:ext uri="{FF2B5EF4-FFF2-40B4-BE49-F238E27FC236}">
                <a16:creationId xmlns:a16="http://schemas.microsoft.com/office/drawing/2014/main" id="{C00C99E7-E794-B174-1E47-E9839E318118}"/>
              </a:ext>
            </a:extLst>
          </p:cNvPr>
          <p:cNvSpPr/>
          <p:nvPr/>
        </p:nvSpPr>
        <p:spPr>
          <a:xfrm>
            <a:off x="6305798" y="4712698"/>
            <a:ext cx="3754419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Key Performance Indicators</a:t>
            </a:r>
            <a:endParaRPr lang="en-US" sz="2000"/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97722443-64EA-AD85-56D0-B5535A836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791633"/>
              </p:ext>
            </p:extLst>
          </p:nvPr>
        </p:nvGraphicFramePr>
        <p:xfrm>
          <a:off x="6484546" y="5187378"/>
          <a:ext cx="4679577" cy="1112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20471">
                  <a:extLst>
                    <a:ext uri="{9D8B030D-6E8A-4147-A177-3AD203B41FA5}">
                      <a16:colId xmlns:a16="http://schemas.microsoft.com/office/drawing/2014/main" val="4205040122"/>
                    </a:ext>
                  </a:extLst>
                </a:gridCol>
                <a:gridCol w="1118795">
                  <a:extLst>
                    <a:ext uri="{9D8B030D-6E8A-4147-A177-3AD203B41FA5}">
                      <a16:colId xmlns:a16="http://schemas.microsoft.com/office/drawing/2014/main" val="3907806721"/>
                    </a:ext>
                  </a:extLst>
                </a:gridCol>
                <a:gridCol w="1140311">
                  <a:extLst>
                    <a:ext uri="{9D8B030D-6E8A-4147-A177-3AD203B41FA5}">
                      <a16:colId xmlns:a16="http://schemas.microsoft.com/office/drawing/2014/main" val="3768327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Year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25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450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$174k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$2.4M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351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29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1BEBC5-17A4-DC68-604C-EFB099BADCF6}"/>
              </a:ext>
            </a:extLst>
          </p:cNvPr>
          <p:cNvSpPr/>
          <p:nvPr/>
        </p:nvSpPr>
        <p:spPr>
          <a:xfrm>
            <a:off x="0" y="0"/>
            <a:ext cx="5398565" cy="6858000"/>
          </a:xfrm>
          <a:prstGeom prst="rect">
            <a:avLst/>
          </a:prstGeom>
          <a:solidFill>
            <a:srgbClr val="E9D7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33450"/>
            <a:ext cx="762000" cy="38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324B7F-DD13-EDF2-D9C7-CDFE0F684E60}"/>
              </a:ext>
            </a:extLst>
          </p:cNvPr>
          <p:cNvSpPr txBox="1">
            <a:spLocks/>
          </p:cNvSpPr>
          <p:nvPr/>
        </p:nvSpPr>
        <p:spPr>
          <a:xfrm>
            <a:off x="5806564" y="1334996"/>
            <a:ext cx="5398567" cy="6713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38044-1699-7C4F-10D6-87844539EB85}"/>
              </a:ext>
            </a:extLst>
          </p:cNvPr>
          <p:cNvSpPr txBox="1"/>
          <p:nvPr/>
        </p:nvSpPr>
        <p:spPr>
          <a:xfrm>
            <a:off x="5806566" y="2779335"/>
            <a:ext cx="5398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Feel free to request demo or contact us in case of any questions: </a:t>
            </a:r>
            <a:r>
              <a:rPr lang="en-US" b="1" i="1" dirty="0" err="1"/>
              <a:t>Sales@MegAITex.com</a:t>
            </a:r>
            <a:r>
              <a:rPr lang="en-US" b="1" i="1" dirty="0"/>
              <a:t>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23788-087A-CE0E-429A-104C2D6B47E8}"/>
              </a:ext>
            </a:extLst>
          </p:cNvPr>
          <p:cNvSpPr txBox="1"/>
          <p:nvPr/>
        </p:nvSpPr>
        <p:spPr>
          <a:xfrm>
            <a:off x="5806566" y="4213713"/>
            <a:ext cx="376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site </a:t>
            </a:r>
            <a:r>
              <a:rPr lang="en-US" b="1" dirty="0"/>
              <a:t>https://www.megaitex.com/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38ED6F-A2C8-CFE4-A521-5F5804748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5621"/>
            <a:ext cx="5398565" cy="540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33450"/>
            <a:ext cx="762000" cy="381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95400"/>
            <a:ext cx="5181600" cy="1028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1485900"/>
            <a:ext cx="228600" cy="304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476500"/>
            <a:ext cx="5181600" cy="1028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2667000"/>
            <a:ext cx="228600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3657600"/>
            <a:ext cx="5181600" cy="8001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3848100"/>
            <a:ext cx="228600" cy="304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4610100"/>
            <a:ext cx="5181600" cy="8001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3200" y="4800600"/>
            <a:ext cx="200025" cy="3048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609600" y="457200"/>
            <a:ext cx="109728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Arial" panose="020B0604020202020204" pitchFamily="34" charset="0"/>
                <a:ea typeface="ui-sans-serif" pitchFamily="34" charset="-122"/>
                <a:cs typeface="Arial" panose="020B0604020202020204" pitchFamily="34" charset="0"/>
              </a:rPr>
              <a:t>Problem Statement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"/>
          <p:cNvSpPr/>
          <p:nvPr/>
        </p:nvSpPr>
        <p:spPr>
          <a:xfrm>
            <a:off x="609600" y="1295400"/>
            <a:ext cx="51816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Challenge</a:t>
            </a:r>
            <a:endParaRPr lang="en-US" sz="1800" dirty="0"/>
          </a:p>
        </p:txBody>
      </p:sp>
      <p:sp>
        <p:nvSpPr>
          <p:cNvPr id="16" name="Text 2"/>
          <p:cNvSpPr/>
          <p:nvPr/>
        </p:nvSpPr>
        <p:spPr>
          <a:xfrm>
            <a:off x="609600" y="1752600"/>
            <a:ext cx="5181600" cy="1114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94"/>
              </a:lnSpc>
              <a:buNone/>
            </a:pPr>
            <a:r>
              <a:rPr lang="en-US" sz="16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Cancer diagnosis is complex due to the rarity, diversity, and heterogeneity of tumors. Current processes are time-consuming, labor-intensive, and prone to expert disagreement.</a:t>
            </a:r>
            <a:endParaRPr lang="en-US" sz="1600" dirty="0"/>
          </a:p>
        </p:txBody>
      </p:sp>
      <p:sp>
        <p:nvSpPr>
          <p:cNvPr id="17" name="Text 3"/>
          <p:cNvSpPr/>
          <p:nvPr/>
        </p:nvSpPr>
        <p:spPr>
          <a:xfrm>
            <a:off x="609600" y="3171825"/>
            <a:ext cx="51816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Gap</a:t>
            </a:r>
            <a:endParaRPr lang="en-US" sz="1800" dirty="0"/>
          </a:p>
        </p:txBody>
      </p:sp>
      <p:sp>
        <p:nvSpPr>
          <p:cNvPr id="18" name="Text 4"/>
          <p:cNvSpPr/>
          <p:nvPr/>
        </p:nvSpPr>
        <p:spPr>
          <a:xfrm>
            <a:off x="609600" y="3629025"/>
            <a:ext cx="5181600" cy="1114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94"/>
              </a:lnSpc>
              <a:buNone/>
            </a:pPr>
            <a:r>
              <a:rPr lang="en-US" sz="16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There's a significant gap in industrial solutions for automated AI-driven recognition of morphological and histological images, with a lack of high-quality, open-access datasets.</a:t>
            </a:r>
            <a:endParaRPr lang="en-US" sz="1600" dirty="0"/>
          </a:p>
        </p:txBody>
      </p:sp>
      <p:sp>
        <p:nvSpPr>
          <p:cNvPr id="19" name="Text 5"/>
          <p:cNvSpPr/>
          <p:nvPr/>
        </p:nvSpPr>
        <p:spPr>
          <a:xfrm>
            <a:off x="6934200" y="1447800"/>
            <a:ext cx="53949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Diagnostic Complexity</a:t>
            </a:r>
            <a:endParaRPr lang="en-US" sz="1500"/>
          </a:p>
        </p:txBody>
      </p:sp>
      <p:sp>
        <p:nvSpPr>
          <p:cNvPr id="20" name="Text 6"/>
          <p:cNvSpPr/>
          <p:nvPr/>
        </p:nvSpPr>
        <p:spPr>
          <a:xfrm>
            <a:off x="6934200" y="1714500"/>
            <a:ext cx="44958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Difficult differentiation between benign and low-grade malignant tumors</a:t>
            </a:r>
            <a:endParaRPr lang="en-US" sz="1600"/>
          </a:p>
        </p:txBody>
      </p:sp>
      <p:sp>
        <p:nvSpPr>
          <p:cNvPr id="21" name="Text 7"/>
          <p:cNvSpPr/>
          <p:nvPr/>
        </p:nvSpPr>
        <p:spPr>
          <a:xfrm>
            <a:off x="6934200" y="2628900"/>
            <a:ext cx="53949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Time-Consuming Process</a:t>
            </a:r>
            <a:endParaRPr lang="en-US" sz="1500"/>
          </a:p>
        </p:txBody>
      </p:sp>
      <p:sp>
        <p:nvSpPr>
          <p:cNvPr id="22" name="Text 8"/>
          <p:cNvSpPr/>
          <p:nvPr/>
        </p:nvSpPr>
        <p:spPr>
          <a:xfrm>
            <a:off x="6934200" y="2895600"/>
            <a:ext cx="44958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Manual examination of histological slides is labor-intensive and slow</a:t>
            </a:r>
            <a:endParaRPr lang="en-US" sz="1600"/>
          </a:p>
        </p:txBody>
      </p:sp>
      <p:sp>
        <p:nvSpPr>
          <p:cNvPr id="23" name="Text 9"/>
          <p:cNvSpPr/>
          <p:nvPr/>
        </p:nvSpPr>
        <p:spPr>
          <a:xfrm>
            <a:off x="6934200" y="3810000"/>
            <a:ext cx="513957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Expert Disagreement</a:t>
            </a:r>
            <a:endParaRPr lang="en-US" sz="1500"/>
          </a:p>
        </p:txBody>
      </p:sp>
      <p:sp>
        <p:nvSpPr>
          <p:cNvPr id="24" name="Text 10"/>
          <p:cNvSpPr/>
          <p:nvPr/>
        </p:nvSpPr>
        <p:spPr>
          <a:xfrm>
            <a:off x="6934200" y="4076700"/>
            <a:ext cx="513957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Multiple expert pathologists often disagree on diagnosis</a:t>
            </a:r>
            <a:endParaRPr lang="en-US" sz="1600"/>
          </a:p>
        </p:txBody>
      </p:sp>
      <p:sp>
        <p:nvSpPr>
          <p:cNvPr id="25" name="Text 11"/>
          <p:cNvSpPr/>
          <p:nvPr/>
        </p:nvSpPr>
        <p:spPr>
          <a:xfrm>
            <a:off x="6905625" y="4762500"/>
            <a:ext cx="4346972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Data Limitations</a:t>
            </a:r>
            <a:endParaRPr lang="en-US" sz="1500"/>
          </a:p>
        </p:txBody>
      </p:sp>
      <p:sp>
        <p:nvSpPr>
          <p:cNvPr id="26" name="Text 12"/>
          <p:cNvSpPr/>
          <p:nvPr/>
        </p:nvSpPr>
        <p:spPr>
          <a:xfrm>
            <a:off x="6905625" y="5029200"/>
            <a:ext cx="521636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Lack of high-quality, open-access datasets for AI training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7949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33450"/>
            <a:ext cx="762000" cy="381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457700"/>
            <a:ext cx="5257800" cy="1028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648200"/>
            <a:ext cx="257175" cy="3048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5638800"/>
            <a:ext cx="5257800" cy="1028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5829300"/>
            <a:ext cx="200025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161" y="4455721"/>
            <a:ext cx="5257800" cy="1028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9561" y="4646221"/>
            <a:ext cx="200025" cy="30480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609600" y="457200"/>
            <a:ext cx="109728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Arial" panose="020B0604020202020204" pitchFamily="34" charset="0"/>
                <a:ea typeface="ui-sans-serif" pitchFamily="34" charset="-122"/>
                <a:cs typeface="Arial" panose="020B0604020202020204" pitchFamily="34" charset="0"/>
              </a:rPr>
              <a:t>Market Opportunity</a:t>
            </a:r>
            <a:r>
              <a:rPr lang="en-US" sz="2700" dirty="0">
                <a:solidFill>
                  <a:srgbClr val="1F2937"/>
                </a:solidFill>
                <a:latin typeface="Arial" panose="020B0604020202020204" pitchFamily="34" charset="0"/>
                <a:ea typeface="ui-sans-serif" pitchFamily="34" charset="-122"/>
                <a:cs typeface="Arial" panose="020B0604020202020204" pitchFamily="34" charset="0"/>
              </a:rPr>
              <a:t>*</a:t>
            </a:r>
            <a:r>
              <a:rPr lang="en-US" sz="2700" b="1" dirty="0">
                <a:solidFill>
                  <a:srgbClr val="1F2937"/>
                </a:solidFill>
                <a:latin typeface="Arial" panose="020B0604020202020204" pitchFamily="34" charset="0"/>
                <a:ea typeface="ui-sans-serif" pitchFamily="34" charset="-122"/>
                <a:cs typeface="Arial" panose="020B0604020202020204" pitchFamily="34" charset="0"/>
              </a:rPr>
              <a:t> 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"/>
          <p:cNvSpPr/>
          <p:nvPr/>
        </p:nvSpPr>
        <p:spPr>
          <a:xfrm>
            <a:off x="1171575" y="4610100"/>
            <a:ext cx="545211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 Pathology Segment</a:t>
            </a:r>
            <a:endParaRPr lang="en-US" sz="1500"/>
          </a:p>
        </p:txBody>
      </p:sp>
      <p:sp>
        <p:nvSpPr>
          <p:cNvPr id="17" name="Text 2"/>
          <p:cNvSpPr/>
          <p:nvPr/>
        </p:nvSpPr>
        <p:spPr>
          <a:xfrm>
            <a:off x="1171575" y="4876800"/>
            <a:ext cx="4543425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Target the specific AI pathology market within the broader biopsy market</a:t>
            </a:r>
            <a:endParaRPr lang="en-US" sz="1600"/>
          </a:p>
        </p:txBody>
      </p:sp>
      <p:sp>
        <p:nvSpPr>
          <p:cNvPr id="18" name="Text 3"/>
          <p:cNvSpPr/>
          <p:nvPr/>
        </p:nvSpPr>
        <p:spPr>
          <a:xfrm>
            <a:off x="1114425" y="5791200"/>
            <a:ext cx="460057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Market Expansion</a:t>
            </a:r>
            <a:endParaRPr lang="en-US" sz="1500"/>
          </a:p>
        </p:txBody>
      </p:sp>
      <p:sp>
        <p:nvSpPr>
          <p:cNvPr id="19" name="Text 4"/>
          <p:cNvSpPr/>
          <p:nvPr/>
        </p:nvSpPr>
        <p:spPr>
          <a:xfrm>
            <a:off x="1114425" y="6057900"/>
            <a:ext cx="4600575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Position as a wedge into the larger pathology and precision oncology markets</a:t>
            </a:r>
            <a:endParaRPr lang="en-US" sz="1600"/>
          </a:p>
        </p:txBody>
      </p:sp>
      <p:sp>
        <p:nvSpPr>
          <p:cNvPr id="22" name="Text 7"/>
          <p:cNvSpPr/>
          <p:nvPr/>
        </p:nvSpPr>
        <p:spPr>
          <a:xfrm>
            <a:off x="6841986" y="4608121"/>
            <a:ext cx="460057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Growth Timeline</a:t>
            </a:r>
            <a:endParaRPr lang="en-US" sz="1500"/>
          </a:p>
        </p:txBody>
      </p:sp>
      <p:sp>
        <p:nvSpPr>
          <p:cNvPr id="23" name="Text 8"/>
          <p:cNvSpPr/>
          <p:nvPr/>
        </p:nvSpPr>
        <p:spPr>
          <a:xfrm>
            <a:off x="6841986" y="4874821"/>
            <a:ext cx="4600575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Projected market growth through 2033 creates a clear timeline for strategic planning</a:t>
            </a:r>
            <a:endParaRPr lang="en-US" sz="160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29AE7E-38F2-78A6-6D38-76AD766C5194}"/>
              </a:ext>
            </a:extLst>
          </p:cNvPr>
          <p:cNvCxnSpPr>
            <a:cxnSpLocks/>
          </p:cNvCxnSpPr>
          <p:nvPr/>
        </p:nvCxnSpPr>
        <p:spPr>
          <a:xfrm>
            <a:off x="2606634" y="3737758"/>
            <a:ext cx="748424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A770BF-A943-9E25-77A1-C325E9C14AC0}"/>
              </a:ext>
            </a:extLst>
          </p:cNvPr>
          <p:cNvCxnSpPr>
            <a:cxnSpLocks/>
          </p:cNvCxnSpPr>
          <p:nvPr/>
        </p:nvCxnSpPr>
        <p:spPr>
          <a:xfrm flipV="1">
            <a:off x="2658093" y="1422069"/>
            <a:ext cx="0" cy="236615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080F379-DAAF-926F-98C7-96F00B8EA73B}"/>
              </a:ext>
            </a:extLst>
          </p:cNvPr>
          <p:cNvSpPr/>
          <p:nvPr/>
        </p:nvSpPr>
        <p:spPr>
          <a:xfrm>
            <a:off x="3909954" y="3447119"/>
            <a:ext cx="545085" cy="2821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0D2558-25DE-A5E7-5C81-CD658BE5F2B5}"/>
              </a:ext>
            </a:extLst>
          </p:cNvPr>
          <p:cNvSpPr txBox="1"/>
          <p:nvPr/>
        </p:nvSpPr>
        <p:spPr>
          <a:xfrm>
            <a:off x="3667663" y="3814346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Mexico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B096F4-F37E-DF17-3D13-8E11C74EBAFC}"/>
              </a:ext>
            </a:extLst>
          </p:cNvPr>
          <p:cNvSpPr txBox="1"/>
          <p:nvPr/>
        </p:nvSpPr>
        <p:spPr>
          <a:xfrm>
            <a:off x="6066310" y="3814346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US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565490-84E5-602F-C3DB-309775163B0F}"/>
              </a:ext>
            </a:extLst>
          </p:cNvPr>
          <p:cNvSpPr txBox="1"/>
          <p:nvPr/>
        </p:nvSpPr>
        <p:spPr>
          <a:xfrm>
            <a:off x="8345790" y="3814346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Global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206975-86D3-E921-085E-FFD87D0BB879}"/>
              </a:ext>
            </a:extLst>
          </p:cNvPr>
          <p:cNvSpPr txBox="1"/>
          <p:nvPr/>
        </p:nvSpPr>
        <p:spPr>
          <a:xfrm>
            <a:off x="3963398" y="3129306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$1B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3CF117-E9C9-B054-BF0B-0DAEC387416D}"/>
              </a:ext>
            </a:extLst>
          </p:cNvPr>
          <p:cNvSpPr txBox="1"/>
          <p:nvPr/>
        </p:nvSpPr>
        <p:spPr>
          <a:xfrm>
            <a:off x="6001171" y="2486549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$19M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5993E8-5FC8-59B8-B84A-C2953717F958}"/>
              </a:ext>
            </a:extLst>
          </p:cNvPr>
          <p:cNvSpPr txBox="1"/>
          <p:nvPr/>
        </p:nvSpPr>
        <p:spPr>
          <a:xfrm>
            <a:off x="666446" y="3387423"/>
            <a:ext cx="149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Forecast 2033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7742F9-340C-A560-6136-2BFF6D5823A7}"/>
              </a:ext>
            </a:extLst>
          </p:cNvPr>
          <p:cNvSpPr txBox="1"/>
          <p:nvPr/>
        </p:nvSpPr>
        <p:spPr>
          <a:xfrm>
            <a:off x="8367654" y="553073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$65B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B014AE-D312-926F-0375-DF19171BDAE0}"/>
              </a:ext>
            </a:extLst>
          </p:cNvPr>
          <p:cNvSpPr txBox="1"/>
          <p:nvPr/>
        </p:nvSpPr>
        <p:spPr>
          <a:xfrm>
            <a:off x="10130710" y="3807023"/>
            <a:ext cx="1799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* </a:t>
            </a:r>
            <a:r>
              <a:rPr lang="en-US" sz="1400" i="1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Grand View Horizon</a:t>
            </a:r>
            <a:endParaRPr lang="en-US" sz="1400" i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63DE3E-BF46-99A5-6DB7-090E682B7BA3}"/>
              </a:ext>
            </a:extLst>
          </p:cNvPr>
          <p:cNvSpPr txBox="1"/>
          <p:nvPr/>
        </p:nvSpPr>
        <p:spPr>
          <a:xfrm>
            <a:off x="7811514" y="2123045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$32B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5B56CF-66B6-5BFB-1CEB-608356321B6D}"/>
              </a:ext>
            </a:extLst>
          </p:cNvPr>
          <p:cNvSpPr txBox="1"/>
          <p:nvPr/>
        </p:nvSpPr>
        <p:spPr>
          <a:xfrm>
            <a:off x="672469" y="3158823"/>
            <a:ext cx="183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Market size, 202</a:t>
            </a:r>
            <a:r>
              <a:rPr lang="uk-UA">
                <a:solidFill>
                  <a:schemeClr val="accent1"/>
                </a:solidFill>
              </a:rPr>
              <a:t>4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EC0F3E-CFBB-BDF6-EA1C-70256789F333}"/>
              </a:ext>
            </a:extLst>
          </p:cNvPr>
          <p:cNvSpPr txBox="1"/>
          <p:nvPr/>
        </p:nvSpPr>
        <p:spPr>
          <a:xfrm>
            <a:off x="5415425" y="2893398"/>
            <a:ext cx="11817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$10M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1CA36B8-D34C-2553-8819-999B5DCA9FC2}"/>
              </a:ext>
            </a:extLst>
          </p:cNvPr>
          <p:cNvSpPr txBox="1"/>
          <p:nvPr/>
        </p:nvSpPr>
        <p:spPr>
          <a:xfrm>
            <a:off x="3344300" y="3344392"/>
            <a:ext cx="627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$0.5B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DA005DB-485A-C3FB-BE5F-05EEF2EB67D9}"/>
              </a:ext>
            </a:extLst>
          </p:cNvPr>
          <p:cNvSpPr/>
          <p:nvPr/>
        </p:nvSpPr>
        <p:spPr>
          <a:xfrm>
            <a:off x="3429995" y="3596525"/>
            <a:ext cx="479959" cy="1364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6418401-04CF-83AD-821C-A8910634372A}"/>
              </a:ext>
            </a:extLst>
          </p:cNvPr>
          <p:cNvSpPr/>
          <p:nvPr/>
        </p:nvSpPr>
        <p:spPr>
          <a:xfrm>
            <a:off x="6052057" y="2805686"/>
            <a:ext cx="545085" cy="9334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38EA32C-9632-8A36-31E4-FDA258C24B5C}"/>
              </a:ext>
            </a:extLst>
          </p:cNvPr>
          <p:cNvSpPr/>
          <p:nvPr/>
        </p:nvSpPr>
        <p:spPr>
          <a:xfrm>
            <a:off x="5572098" y="3181348"/>
            <a:ext cx="479959" cy="5490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1E943CE-DF3F-BEE5-6904-C0ED6B328FBB}"/>
              </a:ext>
            </a:extLst>
          </p:cNvPr>
          <p:cNvSpPr/>
          <p:nvPr/>
        </p:nvSpPr>
        <p:spPr>
          <a:xfrm>
            <a:off x="8420976" y="865999"/>
            <a:ext cx="545085" cy="28639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F11D35-6086-9BCC-232D-4FF4C1D647DC}"/>
              </a:ext>
            </a:extLst>
          </p:cNvPr>
          <p:cNvSpPr/>
          <p:nvPr/>
        </p:nvSpPr>
        <p:spPr>
          <a:xfrm>
            <a:off x="7941017" y="2444722"/>
            <a:ext cx="479959" cy="12910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6FD1BBB-910E-28FF-A8B7-647368B01F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9954" y="-2874570"/>
            <a:ext cx="4457700" cy="2514600"/>
          </a:xfrm>
          <a:prstGeom prst="rect">
            <a:avLst/>
          </a:prstGeom>
        </p:spPr>
      </p:pic>
      <p:pic>
        <p:nvPicPr>
          <p:cNvPr id="53" name="Image 9" descr="preencoded.png">
            <a:extLst>
              <a:ext uri="{FF2B5EF4-FFF2-40B4-BE49-F238E27FC236}">
                <a16:creationId xmlns:a16="http://schemas.microsoft.com/office/drawing/2014/main" id="{EDF72E68-8BFD-A980-269F-38F8E4F71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161" y="5680357"/>
            <a:ext cx="5257800" cy="1028700"/>
          </a:xfrm>
          <a:prstGeom prst="rect">
            <a:avLst/>
          </a:prstGeom>
        </p:spPr>
      </p:pic>
      <p:pic>
        <p:nvPicPr>
          <p:cNvPr id="54" name="Image 10" descr="preencoded.png">
            <a:extLst>
              <a:ext uri="{FF2B5EF4-FFF2-40B4-BE49-F238E27FC236}">
                <a16:creationId xmlns:a16="http://schemas.microsoft.com/office/drawing/2014/main" id="{20A02863-9F05-0991-C4DF-0C1DEB1451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9561" y="5870857"/>
            <a:ext cx="228600" cy="304800"/>
          </a:xfrm>
          <a:prstGeom prst="rect">
            <a:avLst/>
          </a:prstGeom>
        </p:spPr>
      </p:pic>
      <p:sp>
        <p:nvSpPr>
          <p:cNvPr id="55" name="Text 5">
            <a:extLst>
              <a:ext uri="{FF2B5EF4-FFF2-40B4-BE49-F238E27FC236}">
                <a16:creationId xmlns:a16="http://schemas.microsoft.com/office/drawing/2014/main" id="{DE9707D4-434A-183A-E256-908BDF24FEB1}"/>
              </a:ext>
            </a:extLst>
          </p:cNvPr>
          <p:cNvSpPr/>
          <p:nvPr/>
        </p:nvSpPr>
        <p:spPr>
          <a:xfrm>
            <a:off x="6870561" y="5832757"/>
            <a:ext cx="4572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MegAITex Opportunity</a:t>
            </a:r>
            <a:endParaRPr lang="en-US" sz="1500"/>
          </a:p>
        </p:txBody>
      </p:sp>
      <p:sp>
        <p:nvSpPr>
          <p:cNvPr id="56" name="Text 6">
            <a:extLst>
              <a:ext uri="{FF2B5EF4-FFF2-40B4-BE49-F238E27FC236}">
                <a16:creationId xmlns:a16="http://schemas.microsoft.com/office/drawing/2014/main" id="{5877FC76-76AF-6BAC-4D95-5835EB3B3164}"/>
              </a:ext>
            </a:extLst>
          </p:cNvPr>
          <p:cNvSpPr/>
          <p:nvPr/>
        </p:nvSpPr>
        <p:spPr>
          <a:xfrm>
            <a:off x="6870561" y="6099457"/>
            <a:ext cx="45720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Focus on high-growth potential while established players address broader markets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4601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33450"/>
            <a:ext cx="762000" cy="381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3971614"/>
            <a:ext cx="2265462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057339"/>
            <a:ext cx="1905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880" y="3971614"/>
            <a:ext cx="2411016" cy="342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2180" y="4057339"/>
            <a:ext cx="17145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1295400"/>
            <a:ext cx="5181600" cy="1866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3390900"/>
            <a:ext cx="2514600" cy="17526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3581400"/>
            <a:ext cx="228600" cy="304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800" y="5243208"/>
            <a:ext cx="2514600" cy="1386192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53200" y="5433708"/>
            <a:ext cx="257175" cy="304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29700" y="3479744"/>
            <a:ext cx="2514600" cy="1663756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2100" y="3670244"/>
            <a:ext cx="228600" cy="3048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7800" y="5295900"/>
            <a:ext cx="2514600" cy="12573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20200" y="5486400"/>
            <a:ext cx="228600" cy="3048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609600" y="457200"/>
            <a:ext cx="109728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Arial" panose="020B0604020202020204" pitchFamily="34" charset="0"/>
                <a:ea typeface="ui-sans-serif" pitchFamily="34" charset="-122"/>
                <a:cs typeface="Arial" panose="020B0604020202020204" pitchFamily="34" charset="0"/>
              </a:rPr>
              <a:t>Our Solution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"/>
          <p:cNvSpPr/>
          <p:nvPr/>
        </p:nvSpPr>
        <p:spPr>
          <a:xfrm>
            <a:off x="609600" y="1295400"/>
            <a:ext cx="621792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AI-Powered Diagnostic Assistant</a:t>
            </a:r>
            <a:endParaRPr lang="en-US" sz="1800"/>
          </a:p>
        </p:txBody>
      </p:sp>
      <p:sp>
        <p:nvSpPr>
          <p:cNvPr id="22" name="Text 2"/>
          <p:cNvSpPr/>
          <p:nvPr/>
        </p:nvSpPr>
        <p:spPr>
          <a:xfrm>
            <a:off x="609600" y="1752600"/>
            <a:ext cx="5181600" cy="83581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94"/>
              </a:lnSpc>
              <a:buNone/>
            </a:pPr>
            <a:r>
              <a:rPr lang="en-US" sz="16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MegAITex's innovative software assists pathologists in differential diagnosis with high-throughput, automated image analysis of digitized histological slides.</a:t>
            </a:r>
            <a:endParaRPr lang="en-US" sz="1600"/>
          </a:p>
        </p:txBody>
      </p:sp>
      <p:sp>
        <p:nvSpPr>
          <p:cNvPr id="23" name="Text 3"/>
          <p:cNvSpPr/>
          <p:nvPr/>
        </p:nvSpPr>
        <p:spPr>
          <a:xfrm>
            <a:off x="609600" y="3476314"/>
            <a:ext cx="621792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Key Technology Components</a:t>
            </a:r>
            <a:endParaRPr lang="en-US" sz="1800"/>
          </a:p>
        </p:txBody>
      </p:sp>
      <p:sp>
        <p:nvSpPr>
          <p:cNvPr id="24" name="Text 4"/>
          <p:cNvSpPr/>
          <p:nvPr/>
        </p:nvSpPr>
        <p:spPr>
          <a:xfrm>
            <a:off x="1059180" y="4023400"/>
            <a:ext cx="2718554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ResNet-50 Architecture</a:t>
            </a:r>
            <a:endParaRPr lang="en-US" sz="1400"/>
          </a:p>
        </p:txBody>
      </p:sp>
      <p:sp>
        <p:nvSpPr>
          <p:cNvPr id="25" name="Text 5"/>
          <p:cNvSpPr/>
          <p:nvPr/>
        </p:nvSpPr>
        <p:spPr>
          <a:xfrm>
            <a:off x="3393281" y="3997811"/>
            <a:ext cx="2893219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Feature Pyramid Network</a:t>
            </a:r>
            <a:endParaRPr lang="en-US" sz="1400"/>
          </a:p>
        </p:txBody>
      </p:sp>
      <p:sp>
        <p:nvSpPr>
          <p:cNvPr id="26" name="Text 6"/>
          <p:cNvSpPr/>
          <p:nvPr/>
        </p:nvSpPr>
        <p:spPr>
          <a:xfrm>
            <a:off x="609600" y="4505014"/>
            <a:ext cx="518160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Our solution uses ResNet architecture with residual blocks for robust feature extraction and can process massive histological images (up to 1.5 GB) by segmenting them into tiles.</a:t>
            </a:r>
            <a:endParaRPr lang="en-US" sz="1600"/>
          </a:p>
        </p:txBody>
      </p:sp>
      <p:sp>
        <p:nvSpPr>
          <p:cNvPr id="28" name="Text 8"/>
          <p:cNvSpPr/>
          <p:nvPr/>
        </p:nvSpPr>
        <p:spPr>
          <a:xfrm>
            <a:off x="6934200" y="3543300"/>
            <a:ext cx="18288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Enhanced Detection</a:t>
            </a:r>
            <a:endParaRPr lang="en-US" sz="1500"/>
          </a:p>
        </p:txBody>
      </p:sp>
      <p:sp>
        <p:nvSpPr>
          <p:cNvPr id="29" name="Text 9"/>
          <p:cNvSpPr/>
          <p:nvPr/>
        </p:nvSpPr>
        <p:spPr>
          <a:xfrm>
            <a:off x="6934200" y="4076700"/>
            <a:ext cx="182880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High-throughput analysis with 95-97% precision and 98% recall</a:t>
            </a:r>
            <a:endParaRPr lang="en-US" sz="1600"/>
          </a:p>
        </p:txBody>
      </p:sp>
      <p:sp>
        <p:nvSpPr>
          <p:cNvPr id="30" name="Text 10"/>
          <p:cNvSpPr/>
          <p:nvPr/>
        </p:nvSpPr>
        <p:spPr>
          <a:xfrm>
            <a:off x="6962775" y="5395608"/>
            <a:ext cx="216027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Efficiency</a:t>
            </a:r>
            <a:endParaRPr lang="en-US" sz="1500"/>
          </a:p>
        </p:txBody>
      </p:sp>
      <p:sp>
        <p:nvSpPr>
          <p:cNvPr id="31" name="Text 11"/>
          <p:cNvSpPr/>
          <p:nvPr/>
        </p:nvSpPr>
        <p:spPr>
          <a:xfrm>
            <a:off x="6962775" y="5662308"/>
            <a:ext cx="1800225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Significantly reduces workload and analysis time</a:t>
            </a:r>
            <a:endParaRPr lang="en-US" sz="1600"/>
          </a:p>
        </p:txBody>
      </p:sp>
      <p:sp>
        <p:nvSpPr>
          <p:cNvPr id="32" name="Text 12"/>
          <p:cNvSpPr/>
          <p:nvPr/>
        </p:nvSpPr>
        <p:spPr>
          <a:xfrm>
            <a:off x="9563100" y="3632144"/>
            <a:ext cx="18288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Accuracy</a:t>
            </a:r>
            <a:endParaRPr lang="en-US" sz="1500"/>
          </a:p>
        </p:txBody>
      </p:sp>
      <p:sp>
        <p:nvSpPr>
          <p:cNvPr id="33" name="Text 13"/>
          <p:cNvSpPr/>
          <p:nvPr/>
        </p:nvSpPr>
        <p:spPr>
          <a:xfrm>
            <a:off x="9563100" y="3898844"/>
            <a:ext cx="182880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Minimizes human errors and expert disagreement</a:t>
            </a:r>
            <a:endParaRPr lang="en-US" sz="1600"/>
          </a:p>
        </p:txBody>
      </p:sp>
      <p:sp>
        <p:nvSpPr>
          <p:cNvPr id="34" name="Text 14"/>
          <p:cNvSpPr/>
          <p:nvPr/>
        </p:nvSpPr>
        <p:spPr>
          <a:xfrm>
            <a:off x="9601200" y="5448300"/>
            <a:ext cx="21945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Novel Approach</a:t>
            </a:r>
            <a:endParaRPr lang="en-US" sz="1500"/>
          </a:p>
        </p:txBody>
      </p:sp>
      <p:sp>
        <p:nvSpPr>
          <p:cNvPr id="35" name="Text 15"/>
          <p:cNvSpPr/>
          <p:nvPr/>
        </p:nvSpPr>
        <p:spPr>
          <a:xfrm>
            <a:off x="9601200" y="5715000"/>
            <a:ext cx="18288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Specialized for atypical mitosis detection</a:t>
            </a:r>
            <a:endParaRPr lang="en-US"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E87B8-1D1A-7373-83B6-66CBEE1CC0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39117" y="145981"/>
            <a:ext cx="3950297" cy="24042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1D9113-52AC-9EED-252C-0AB8DFF3929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34356" y="1067043"/>
            <a:ext cx="2912806" cy="24747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5" descr="preencoded.png">
            <a:extLst>
              <a:ext uri="{FF2B5EF4-FFF2-40B4-BE49-F238E27FC236}">
                <a16:creationId xmlns:a16="http://schemas.microsoft.com/office/drawing/2014/main" id="{CBC64186-D4A4-C1CC-56B9-7378EB7A9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75" y="4134100"/>
            <a:ext cx="5257800" cy="1028700"/>
          </a:xfrm>
          <a:prstGeom prst="rect">
            <a:avLst/>
          </a:prstGeom>
        </p:spPr>
      </p:pic>
      <p:pic>
        <p:nvPicPr>
          <p:cNvPr id="48" name="Image 7" descr="preencoded.png">
            <a:extLst>
              <a:ext uri="{FF2B5EF4-FFF2-40B4-BE49-F238E27FC236}">
                <a16:creationId xmlns:a16="http://schemas.microsoft.com/office/drawing/2014/main" id="{EC9DE8E6-62B1-A40E-DDD3-D213899EF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75" y="5315200"/>
            <a:ext cx="5257800" cy="1028700"/>
          </a:xfrm>
          <a:prstGeom prst="rect">
            <a:avLst/>
          </a:prstGeom>
        </p:spPr>
      </p:pic>
      <p:pic>
        <p:nvPicPr>
          <p:cNvPr id="49" name="Image 9" descr="preencoded.png">
            <a:extLst>
              <a:ext uri="{FF2B5EF4-FFF2-40B4-BE49-F238E27FC236}">
                <a16:creationId xmlns:a16="http://schemas.microsoft.com/office/drawing/2014/main" id="{67BC5261-8CB7-A179-870A-66F63F34E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134100"/>
            <a:ext cx="5257800" cy="1028700"/>
          </a:xfrm>
          <a:prstGeom prst="rect">
            <a:avLst/>
          </a:prstGeom>
        </p:spPr>
      </p:pic>
      <p:pic>
        <p:nvPicPr>
          <p:cNvPr id="50" name="Image 11" descr="preencoded.png">
            <a:extLst>
              <a:ext uri="{FF2B5EF4-FFF2-40B4-BE49-F238E27FC236}">
                <a16:creationId xmlns:a16="http://schemas.microsoft.com/office/drawing/2014/main" id="{A159F62B-3DAC-1899-D794-B8702FF70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5315200"/>
            <a:ext cx="5257800" cy="1028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933450"/>
            <a:ext cx="762000" cy="381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267700"/>
            <a:ext cx="200025" cy="3048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2700" y="4267700"/>
            <a:ext cx="228600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5525000"/>
            <a:ext cx="228600" cy="304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2700" y="5525000"/>
            <a:ext cx="285750" cy="3048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609600" y="457200"/>
            <a:ext cx="109728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Arial" panose="020B0604020202020204" pitchFamily="34" charset="0"/>
                <a:ea typeface="ui-sans-serif" pitchFamily="34" charset="-122"/>
                <a:cs typeface="Arial" panose="020B0604020202020204" pitchFamily="34" charset="0"/>
              </a:rPr>
              <a:t>Traction &amp; Validation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"/>
          <p:cNvSpPr/>
          <p:nvPr/>
        </p:nvSpPr>
        <p:spPr>
          <a:xfrm>
            <a:off x="1866900" y="1505200"/>
            <a:ext cx="82296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Functional Test</a:t>
            </a:r>
            <a:endParaRPr lang="en-US" sz="1800"/>
          </a:p>
        </p:txBody>
      </p:sp>
      <p:sp>
        <p:nvSpPr>
          <p:cNvPr id="18" name="Text 2"/>
          <p:cNvSpPr/>
          <p:nvPr/>
        </p:nvSpPr>
        <p:spPr>
          <a:xfrm>
            <a:off x="3486150" y="2263291"/>
            <a:ext cx="19942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4000" b="1" dirty="0">
                <a:solidFill>
                  <a:srgbClr val="0D948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95-97%</a:t>
            </a:r>
            <a:endParaRPr lang="en-US" sz="4000" dirty="0"/>
          </a:p>
        </p:txBody>
      </p:sp>
      <p:sp>
        <p:nvSpPr>
          <p:cNvPr id="19" name="Text 3"/>
          <p:cNvSpPr/>
          <p:nvPr/>
        </p:nvSpPr>
        <p:spPr>
          <a:xfrm>
            <a:off x="3724826" y="2781300"/>
            <a:ext cx="13132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0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Precision</a:t>
            </a:r>
            <a:endParaRPr lang="en-US" sz="2000"/>
          </a:p>
        </p:txBody>
      </p:sp>
      <p:sp>
        <p:nvSpPr>
          <p:cNvPr id="20" name="Text 4"/>
          <p:cNvSpPr/>
          <p:nvPr/>
        </p:nvSpPr>
        <p:spPr>
          <a:xfrm>
            <a:off x="7153826" y="2247900"/>
            <a:ext cx="131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400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98%</a:t>
            </a:r>
            <a:endParaRPr lang="en-US" sz="4000" dirty="0"/>
          </a:p>
        </p:txBody>
      </p:sp>
      <p:sp>
        <p:nvSpPr>
          <p:cNvPr id="21" name="Text 5"/>
          <p:cNvSpPr/>
          <p:nvPr/>
        </p:nvSpPr>
        <p:spPr>
          <a:xfrm>
            <a:off x="7153826" y="2781300"/>
            <a:ext cx="13132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0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Recall</a:t>
            </a:r>
            <a:endParaRPr lang="en-US" sz="2000"/>
          </a:p>
        </p:txBody>
      </p:sp>
      <p:sp>
        <p:nvSpPr>
          <p:cNvPr id="22" name="Text 6"/>
          <p:cNvSpPr/>
          <p:nvPr/>
        </p:nvSpPr>
        <p:spPr>
          <a:xfrm>
            <a:off x="1114425" y="4229600"/>
            <a:ext cx="432589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Dataset Validation</a:t>
            </a:r>
            <a:endParaRPr lang="en-US" sz="1500"/>
          </a:p>
        </p:txBody>
      </p:sp>
      <p:sp>
        <p:nvSpPr>
          <p:cNvPr id="23" name="Text 7"/>
          <p:cNvSpPr/>
          <p:nvPr/>
        </p:nvSpPr>
        <p:spPr>
          <a:xfrm>
            <a:off x="1114425" y="4496300"/>
            <a:ext cx="432589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Tested on public datasets including MITOS2012</a:t>
            </a:r>
            <a:endParaRPr lang="en-US" sz="1600"/>
          </a:p>
        </p:txBody>
      </p:sp>
      <p:sp>
        <p:nvSpPr>
          <p:cNvPr id="24" name="Text 8"/>
          <p:cNvSpPr/>
          <p:nvPr/>
        </p:nvSpPr>
        <p:spPr>
          <a:xfrm>
            <a:off x="6743700" y="4229600"/>
            <a:ext cx="56235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Benchmark Performance</a:t>
            </a:r>
            <a:endParaRPr lang="en-US" sz="1500"/>
          </a:p>
        </p:txBody>
      </p:sp>
      <p:sp>
        <p:nvSpPr>
          <p:cNvPr id="25" name="Text 9"/>
          <p:cNvSpPr/>
          <p:nvPr/>
        </p:nvSpPr>
        <p:spPr>
          <a:xfrm>
            <a:off x="6743700" y="4496300"/>
            <a:ext cx="46863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Improved detection of pathological mitoses compared to published AI models</a:t>
            </a:r>
            <a:endParaRPr lang="en-US" sz="1600"/>
          </a:p>
        </p:txBody>
      </p:sp>
      <p:sp>
        <p:nvSpPr>
          <p:cNvPr id="26" name="Text 10"/>
          <p:cNvSpPr/>
          <p:nvPr/>
        </p:nvSpPr>
        <p:spPr>
          <a:xfrm>
            <a:off x="1143000" y="5486900"/>
            <a:ext cx="46863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Expert Validation</a:t>
            </a:r>
            <a:endParaRPr lang="en-US" sz="1500"/>
          </a:p>
        </p:txBody>
      </p:sp>
      <p:sp>
        <p:nvSpPr>
          <p:cNvPr id="27" name="Text 11"/>
          <p:cNvSpPr/>
          <p:nvPr/>
        </p:nvSpPr>
        <p:spPr>
          <a:xfrm>
            <a:off x="1143000" y="5753600"/>
            <a:ext cx="46863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Trained and modified using a unique collection of images saved over 40 years in oncology diagnostics</a:t>
            </a:r>
            <a:endParaRPr lang="en-US" sz="1600"/>
          </a:p>
        </p:txBody>
      </p:sp>
      <p:sp>
        <p:nvSpPr>
          <p:cNvPr id="28" name="Text 12"/>
          <p:cNvSpPr/>
          <p:nvPr/>
        </p:nvSpPr>
        <p:spPr>
          <a:xfrm>
            <a:off x="6800850" y="5486900"/>
            <a:ext cx="46291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Clinical Agreement</a:t>
            </a:r>
            <a:endParaRPr lang="en-US" sz="1500"/>
          </a:p>
        </p:txBody>
      </p:sp>
      <p:sp>
        <p:nvSpPr>
          <p:cNvPr id="29" name="Text 13"/>
          <p:cNvSpPr/>
          <p:nvPr/>
        </p:nvSpPr>
        <p:spPr>
          <a:xfrm>
            <a:off x="6800850" y="5753600"/>
            <a:ext cx="46291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 model achieved high agreement between different diagnoses in clinical testing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78094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33450"/>
            <a:ext cx="762000" cy="381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23975"/>
            <a:ext cx="257175" cy="228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752600"/>
            <a:ext cx="5181600" cy="2438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448175"/>
            <a:ext cx="142875" cy="2286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4876800"/>
            <a:ext cx="5181600" cy="8001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5067300"/>
            <a:ext cx="200025" cy="3048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5829300"/>
            <a:ext cx="5181600" cy="1028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" y="6019800"/>
            <a:ext cx="285750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800" y="1323975"/>
            <a:ext cx="228600" cy="2286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1752600"/>
            <a:ext cx="5181600" cy="8001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0320" y="3220827"/>
            <a:ext cx="200025" cy="2286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5295900"/>
            <a:ext cx="5181600" cy="8001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53200" y="5486400"/>
            <a:ext cx="228600" cy="3048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609600" y="457200"/>
            <a:ext cx="112776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Arial" panose="020B0604020202020204" pitchFamily="34" charset="0"/>
                <a:ea typeface="ui-sans-serif" pitchFamily="34" charset="-122"/>
                <a:cs typeface="Arial" panose="020B0604020202020204" pitchFamily="34" charset="0"/>
              </a:rPr>
              <a:t>Business Model &amp; Unit Economics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"/>
          <p:cNvSpPr/>
          <p:nvPr/>
        </p:nvSpPr>
        <p:spPr>
          <a:xfrm>
            <a:off x="942975" y="1295400"/>
            <a:ext cx="51816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Unit Economics</a:t>
            </a:r>
            <a:endParaRPr lang="en-US" sz="1800"/>
          </a:p>
        </p:txBody>
      </p:sp>
      <p:sp>
        <p:nvSpPr>
          <p:cNvPr id="22" name="Text 2"/>
          <p:cNvSpPr/>
          <p:nvPr/>
        </p:nvSpPr>
        <p:spPr>
          <a:xfrm>
            <a:off x="828675" y="4419600"/>
            <a:ext cx="51816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Pricing Strategy</a:t>
            </a:r>
            <a:endParaRPr lang="en-US" sz="1800"/>
          </a:p>
        </p:txBody>
      </p:sp>
      <p:sp>
        <p:nvSpPr>
          <p:cNvPr id="23" name="Text 3"/>
          <p:cNvSpPr/>
          <p:nvPr/>
        </p:nvSpPr>
        <p:spPr>
          <a:xfrm>
            <a:off x="1114425" y="5029200"/>
            <a:ext cx="310723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Case Pricing</a:t>
            </a:r>
            <a:endParaRPr lang="en-US" sz="1500"/>
          </a:p>
        </p:txBody>
      </p:sp>
      <p:sp>
        <p:nvSpPr>
          <p:cNvPr id="24" name="Text 4"/>
          <p:cNvSpPr/>
          <p:nvPr/>
        </p:nvSpPr>
        <p:spPr>
          <a:xfrm>
            <a:off x="1114425" y="5295900"/>
            <a:ext cx="37286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Initial focus on Mexico with $25 per case</a:t>
            </a:r>
            <a:endParaRPr lang="en-US" sz="1600"/>
          </a:p>
        </p:txBody>
      </p:sp>
      <p:sp>
        <p:nvSpPr>
          <p:cNvPr id="25" name="Text 5"/>
          <p:cNvSpPr/>
          <p:nvPr/>
        </p:nvSpPr>
        <p:spPr>
          <a:xfrm>
            <a:off x="1200150" y="5981700"/>
            <a:ext cx="53263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Competitive Advantage</a:t>
            </a:r>
            <a:endParaRPr lang="en-US" sz="1500"/>
          </a:p>
        </p:txBody>
      </p:sp>
      <p:sp>
        <p:nvSpPr>
          <p:cNvPr id="26" name="Text 6"/>
          <p:cNvSpPr/>
          <p:nvPr/>
        </p:nvSpPr>
        <p:spPr>
          <a:xfrm>
            <a:off x="1200150" y="6248400"/>
            <a:ext cx="44386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Cost-effective solution compared to traditional diagnostics</a:t>
            </a:r>
            <a:endParaRPr lang="en-US" sz="1600"/>
          </a:p>
        </p:txBody>
      </p:sp>
      <p:sp>
        <p:nvSpPr>
          <p:cNvPr id="27" name="Text 7"/>
          <p:cNvSpPr/>
          <p:nvPr/>
        </p:nvSpPr>
        <p:spPr>
          <a:xfrm>
            <a:off x="6705600" y="1295400"/>
            <a:ext cx="51816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Gross Margin</a:t>
            </a:r>
            <a:endParaRPr lang="en-US" sz="1800"/>
          </a:p>
        </p:txBody>
      </p:sp>
      <p:sp>
        <p:nvSpPr>
          <p:cNvPr id="28" name="Text 8"/>
          <p:cNvSpPr/>
          <p:nvPr/>
        </p:nvSpPr>
        <p:spPr>
          <a:xfrm>
            <a:off x="6623660" y="1905000"/>
            <a:ext cx="254585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Margin per Case</a:t>
            </a:r>
            <a:endParaRPr lang="en-US" sz="1500" dirty="0"/>
          </a:p>
        </p:txBody>
      </p:sp>
      <p:sp>
        <p:nvSpPr>
          <p:cNvPr id="29" name="Text 9"/>
          <p:cNvSpPr/>
          <p:nvPr/>
        </p:nvSpPr>
        <p:spPr>
          <a:xfrm>
            <a:off x="6623660" y="2171700"/>
            <a:ext cx="254585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$8.40 gross margin at scale</a:t>
            </a:r>
            <a:endParaRPr lang="en-US" sz="1600"/>
          </a:p>
        </p:txBody>
      </p:sp>
      <p:sp>
        <p:nvSpPr>
          <p:cNvPr id="30" name="Text 10"/>
          <p:cNvSpPr/>
          <p:nvPr/>
        </p:nvSpPr>
        <p:spPr>
          <a:xfrm>
            <a:off x="6646545" y="3192251"/>
            <a:ext cx="4877663" cy="33189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Path to Profitability</a:t>
            </a:r>
            <a:endParaRPr lang="en-US" sz="1800"/>
          </a:p>
        </p:txBody>
      </p:sp>
      <p:sp>
        <p:nvSpPr>
          <p:cNvPr id="31" name="Text 11"/>
          <p:cNvSpPr/>
          <p:nvPr/>
        </p:nvSpPr>
        <p:spPr>
          <a:xfrm>
            <a:off x="6934200" y="5448300"/>
            <a:ext cx="334059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Profitability Target</a:t>
            </a:r>
            <a:endParaRPr lang="en-US" sz="1500"/>
          </a:p>
        </p:txBody>
      </p:sp>
      <p:sp>
        <p:nvSpPr>
          <p:cNvPr id="32" name="Text 12"/>
          <p:cNvSpPr/>
          <p:nvPr/>
        </p:nvSpPr>
        <p:spPr>
          <a:xfrm>
            <a:off x="6934200" y="5715000"/>
            <a:ext cx="334059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18-24-month breakeven expectation</a:t>
            </a:r>
            <a:endParaRPr lang="en-US" sz="1600" dirty="0"/>
          </a:p>
        </p:txBody>
      </p:sp>
      <p:sp>
        <p:nvSpPr>
          <p:cNvPr id="33" name="Text 13"/>
          <p:cNvSpPr/>
          <p:nvPr/>
        </p:nvSpPr>
        <p:spPr>
          <a:xfrm>
            <a:off x="11524208" y="6934200"/>
            <a:ext cx="52703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7 / 12</a:t>
            </a:r>
            <a:endParaRPr lang="en-US" sz="120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CE162BD-577F-7996-F2D9-9997F7C81411}"/>
              </a:ext>
            </a:extLst>
          </p:cNvPr>
          <p:cNvCxnSpPr/>
          <p:nvPr/>
        </p:nvCxnSpPr>
        <p:spPr>
          <a:xfrm>
            <a:off x="6781800" y="4172027"/>
            <a:ext cx="48006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E7740069-9767-03B3-9F10-58EE4BF86088}"/>
              </a:ext>
            </a:extLst>
          </p:cNvPr>
          <p:cNvSpPr/>
          <p:nvPr/>
        </p:nvSpPr>
        <p:spPr>
          <a:xfrm>
            <a:off x="6759855" y="4128137"/>
            <a:ext cx="95250" cy="952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0B6EFB2-86BD-4F2C-B5F6-AC36B484AA83}"/>
              </a:ext>
            </a:extLst>
          </p:cNvPr>
          <p:cNvSpPr/>
          <p:nvPr/>
        </p:nvSpPr>
        <p:spPr>
          <a:xfrm>
            <a:off x="7870543" y="4126919"/>
            <a:ext cx="95250" cy="952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CC52373-4191-2980-BC54-5057FFF8CEE3}"/>
              </a:ext>
            </a:extLst>
          </p:cNvPr>
          <p:cNvSpPr/>
          <p:nvPr/>
        </p:nvSpPr>
        <p:spPr>
          <a:xfrm>
            <a:off x="9019032" y="4126920"/>
            <a:ext cx="95250" cy="952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71B443F-3F84-3035-A82F-F3E0E4E8D520}"/>
              </a:ext>
            </a:extLst>
          </p:cNvPr>
          <p:cNvSpPr/>
          <p:nvPr/>
        </p:nvSpPr>
        <p:spPr>
          <a:xfrm>
            <a:off x="10129720" y="4125702"/>
            <a:ext cx="95250" cy="952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3234564-8D4D-9E63-FB71-0E6ED77C0B1A}"/>
              </a:ext>
            </a:extLst>
          </p:cNvPr>
          <p:cNvSpPr/>
          <p:nvPr/>
        </p:nvSpPr>
        <p:spPr>
          <a:xfrm>
            <a:off x="11218461" y="4117171"/>
            <a:ext cx="95250" cy="952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BF6832-A659-3303-4A57-FAE1A85017E9}"/>
              </a:ext>
            </a:extLst>
          </p:cNvPr>
          <p:cNvSpPr txBox="1"/>
          <p:nvPr/>
        </p:nvSpPr>
        <p:spPr>
          <a:xfrm>
            <a:off x="6493131" y="4242304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Launch</a:t>
            </a:r>
            <a:endParaRPr lang="en-US" sz="12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7606F8C-7CF4-D6AF-3A01-96A96C4BE297}"/>
              </a:ext>
            </a:extLst>
          </p:cNvPr>
          <p:cNvSpPr txBox="1"/>
          <p:nvPr/>
        </p:nvSpPr>
        <p:spPr>
          <a:xfrm>
            <a:off x="7556194" y="4246496"/>
            <a:ext cx="774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6 months</a:t>
            </a:r>
            <a:endParaRPr lang="en-US" sz="12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F585BA-B05E-1328-5DC5-62996706ACBA}"/>
              </a:ext>
            </a:extLst>
          </p:cNvPr>
          <p:cNvSpPr txBox="1"/>
          <p:nvPr/>
        </p:nvSpPr>
        <p:spPr>
          <a:xfrm>
            <a:off x="8667102" y="4242303"/>
            <a:ext cx="853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12 months</a:t>
            </a:r>
            <a:endParaRPr lang="en-US" sz="12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CBADB0-BCC4-F773-4801-0103D8DF48F4}"/>
              </a:ext>
            </a:extLst>
          </p:cNvPr>
          <p:cNvSpPr txBox="1"/>
          <p:nvPr/>
        </p:nvSpPr>
        <p:spPr>
          <a:xfrm>
            <a:off x="9755505" y="4246495"/>
            <a:ext cx="853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18 months</a:t>
            </a:r>
            <a:endParaRPr lang="en-US" sz="12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ADC6B4-A47E-A824-B83A-F0B518D02600}"/>
              </a:ext>
            </a:extLst>
          </p:cNvPr>
          <p:cNvSpPr txBox="1"/>
          <p:nvPr/>
        </p:nvSpPr>
        <p:spPr>
          <a:xfrm>
            <a:off x="10887055" y="4240668"/>
            <a:ext cx="853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24 months</a:t>
            </a:r>
            <a:endParaRPr lang="en-US" sz="12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2ACE20-BA4F-2D8F-D46B-77E253BD7515}"/>
              </a:ext>
            </a:extLst>
          </p:cNvPr>
          <p:cNvSpPr txBox="1"/>
          <p:nvPr/>
        </p:nvSpPr>
        <p:spPr>
          <a:xfrm>
            <a:off x="10177345" y="3467323"/>
            <a:ext cx="1228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accent6">
                    <a:lumMod val="50000"/>
                  </a:scheme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Breakeven</a:t>
            </a:r>
            <a:r>
              <a:rPr lang="en-US" sz="1200" b="1">
                <a:solidFill>
                  <a:schemeClr val="accent6">
                    <a:lumMod val="50000"/>
                  </a:scheme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200">
                <a:solidFill>
                  <a:schemeClr val="accent6">
                    <a:lumMod val="50000"/>
                  </a:scheme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point</a:t>
            </a:r>
            <a:endParaRPr lang="en-US" sz="120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59D0E7C-D0C5-C702-7D7D-D8AC9868EB7A}"/>
              </a:ext>
            </a:extLst>
          </p:cNvPr>
          <p:cNvCxnSpPr>
            <a:endCxn id="41" idx="0"/>
          </p:cNvCxnSpPr>
          <p:nvPr/>
        </p:nvCxnSpPr>
        <p:spPr>
          <a:xfrm>
            <a:off x="10177345" y="3482246"/>
            <a:ext cx="0" cy="64345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0B6FB72-B843-AA67-1CC5-5CAA3ADF11E0}"/>
              </a:ext>
            </a:extLst>
          </p:cNvPr>
          <p:cNvSpPr/>
          <p:nvPr/>
        </p:nvSpPr>
        <p:spPr>
          <a:xfrm>
            <a:off x="7866299" y="4953980"/>
            <a:ext cx="4331551" cy="1904020"/>
          </a:xfrm>
          <a:prstGeom prst="rect">
            <a:avLst/>
          </a:prstGeom>
          <a:solidFill>
            <a:srgbClr val="E9D7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33450"/>
            <a:ext cx="762000" cy="381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609600" y="457200"/>
            <a:ext cx="109728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Arial" panose="020B0604020202020204" pitchFamily="34" charset="0"/>
                <a:ea typeface="ui-sans-serif" pitchFamily="34" charset="-122"/>
                <a:cs typeface="Arial" panose="020B0604020202020204" pitchFamily="34" charset="0"/>
              </a:rPr>
              <a:t>Go-To-Market Strategy</a:t>
            </a:r>
            <a:endParaRPr lang="en-US" sz="2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DB5F477-22AC-12B1-E9F6-396E808DFE9B}"/>
              </a:ext>
            </a:extLst>
          </p:cNvPr>
          <p:cNvSpPr txBox="1"/>
          <p:nvPr/>
        </p:nvSpPr>
        <p:spPr>
          <a:xfrm>
            <a:off x="423637" y="1522981"/>
            <a:ext cx="1113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Product </a:t>
            </a:r>
            <a:br>
              <a:rPr lang="en-US" sz="1400" dirty="0"/>
            </a:br>
            <a:r>
              <a:rPr lang="en-US" sz="1400" dirty="0"/>
              <a:t>is ready</a:t>
            </a:r>
            <a:endParaRPr lang="en-UA" sz="14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F0C679-D93C-59D2-2305-019CD7644482}"/>
              </a:ext>
            </a:extLst>
          </p:cNvPr>
          <p:cNvSpPr txBox="1"/>
          <p:nvPr/>
        </p:nvSpPr>
        <p:spPr>
          <a:xfrm>
            <a:off x="2064840" y="1487056"/>
            <a:ext cx="1042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As soon as funded</a:t>
            </a:r>
            <a:endParaRPr lang="en-UA" sz="140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3E6B399-ED3A-17A5-E6D5-AFD5C841B3C2}"/>
              </a:ext>
            </a:extLst>
          </p:cNvPr>
          <p:cNvCxnSpPr>
            <a:cxnSpLocks/>
          </p:cNvCxnSpPr>
          <p:nvPr/>
        </p:nvCxnSpPr>
        <p:spPr>
          <a:xfrm>
            <a:off x="765999" y="2229766"/>
            <a:ext cx="1082716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5A8A0839-26ED-1747-C8C5-38BB8F735EF4}"/>
              </a:ext>
            </a:extLst>
          </p:cNvPr>
          <p:cNvSpPr/>
          <p:nvPr/>
        </p:nvSpPr>
        <p:spPr>
          <a:xfrm>
            <a:off x="668259" y="2072047"/>
            <a:ext cx="315311" cy="3153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55EC02E-3AD0-31B6-29CA-2C7A9A4E6AD1}"/>
              </a:ext>
            </a:extLst>
          </p:cNvPr>
          <p:cNvSpPr/>
          <p:nvPr/>
        </p:nvSpPr>
        <p:spPr>
          <a:xfrm>
            <a:off x="2365847" y="2065258"/>
            <a:ext cx="315311" cy="3153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D6C8C63-26EC-13A1-A770-9A96D1B42856}"/>
              </a:ext>
            </a:extLst>
          </p:cNvPr>
          <p:cNvSpPr/>
          <p:nvPr/>
        </p:nvSpPr>
        <p:spPr>
          <a:xfrm>
            <a:off x="5887722" y="2061289"/>
            <a:ext cx="315311" cy="3153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CEF9E9-C26D-CCA0-518A-EFC23C48C398}"/>
              </a:ext>
            </a:extLst>
          </p:cNvPr>
          <p:cNvSpPr txBox="1"/>
          <p:nvPr/>
        </p:nvSpPr>
        <p:spPr>
          <a:xfrm>
            <a:off x="791613" y="2764921"/>
            <a:ext cx="146607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Product is ready for clinical approbation</a:t>
            </a:r>
          </a:p>
          <a:p>
            <a:endParaRPr lang="en-US" sz="1200" dirty="0"/>
          </a:p>
          <a:p>
            <a:r>
              <a:rPr lang="en-US" sz="1400" dirty="0"/>
              <a:t>Partnership with company with access to the Mexico State and Private Medical institutions to sell our service to our consumers.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82C6D63-50D0-570E-F1BB-BD28FC42E2B4}"/>
              </a:ext>
            </a:extLst>
          </p:cNvPr>
          <p:cNvSpPr txBox="1"/>
          <p:nvPr/>
        </p:nvSpPr>
        <p:spPr>
          <a:xfrm>
            <a:off x="2465994" y="3167993"/>
            <a:ext cx="179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R1</a:t>
            </a:r>
            <a:r>
              <a:rPr lang="en-US" sz="1400"/>
              <a:t> – Clinical trial  (US)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EBCFCC9-C4E7-4CC5-68FF-F4CC2A7A4002}"/>
              </a:ext>
            </a:extLst>
          </p:cNvPr>
          <p:cNvSpPr txBox="1"/>
          <p:nvPr/>
        </p:nvSpPr>
        <p:spPr>
          <a:xfrm>
            <a:off x="4314666" y="2719083"/>
            <a:ext cx="16223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6">
                    <a:lumMod val="50000"/>
                  </a:schemeClr>
                </a:solidFill>
              </a:rPr>
              <a:t>LAUCNH IN MX</a:t>
            </a:r>
          </a:p>
          <a:p>
            <a:endParaRPr lang="en-US" sz="14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400" b="1"/>
              <a:t>R2</a:t>
            </a:r>
            <a:r>
              <a:rPr lang="en-US" sz="1400"/>
              <a:t> – Discovery</a:t>
            </a:r>
          </a:p>
          <a:p>
            <a:endParaRPr lang="en-US" sz="1400"/>
          </a:p>
          <a:p>
            <a:r>
              <a:rPr lang="en-US" sz="1400"/>
              <a:t>Become the trusted AI co-pilot for pathologists in Mexico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83F1AFA-73DF-4799-BE37-8F212428B35F}"/>
              </a:ext>
            </a:extLst>
          </p:cNvPr>
          <p:cNvSpPr txBox="1"/>
          <p:nvPr/>
        </p:nvSpPr>
        <p:spPr>
          <a:xfrm>
            <a:off x="6045377" y="3113011"/>
            <a:ext cx="1574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R2</a:t>
            </a:r>
            <a:r>
              <a:rPr lang="en-US" sz="1400"/>
              <a:t> – Development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60B1DC9-F8D1-4386-9E2C-4581188D0DA3}"/>
              </a:ext>
            </a:extLst>
          </p:cNvPr>
          <p:cNvCxnSpPr>
            <a:cxnSpLocks/>
          </p:cNvCxnSpPr>
          <p:nvPr/>
        </p:nvCxnSpPr>
        <p:spPr>
          <a:xfrm>
            <a:off x="821254" y="2420126"/>
            <a:ext cx="0" cy="2864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C93FD15-2932-D7B4-809F-727BD8108343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6045377" y="2428626"/>
            <a:ext cx="0" cy="838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A639B972-62F5-6C5A-A725-28A5AB0D0496}"/>
              </a:ext>
            </a:extLst>
          </p:cNvPr>
          <p:cNvSpPr/>
          <p:nvPr/>
        </p:nvSpPr>
        <p:spPr>
          <a:xfrm>
            <a:off x="9472575" y="2072110"/>
            <a:ext cx="315311" cy="3153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E2DD41F-B441-5732-73F6-F8BE20C5E06C}"/>
              </a:ext>
            </a:extLst>
          </p:cNvPr>
          <p:cNvCxnSpPr>
            <a:cxnSpLocks/>
          </p:cNvCxnSpPr>
          <p:nvPr/>
        </p:nvCxnSpPr>
        <p:spPr>
          <a:xfrm>
            <a:off x="9619474" y="2437736"/>
            <a:ext cx="11205" cy="187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3BE438E5-68ED-59AA-767D-5E2A05C8C672}"/>
              </a:ext>
            </a:extLst>
          </p:cNvPr>
          <p:cNvSpPr/>
          <p:nvPr/>
        </p:nvSpPr>
        <p:spPr>
          <a:xfrm>
            <a:off x="4165110" y="2065258"/>
            <a:ext cx="315311" cy="3153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2BCFD23-E331-C654-AC48-BD5451B20137}"/>
              </a:ext>
            </a:extLst>
          </p:cNvPr>
          <p:cNvCxnSpPr>
            <a:cxnSpLocks/>
          </p:cNvCxnSpPr>
          <p:nvPr/>
        </p:nvCxnSpPr>
        <p:spPr>
          <a:xfrm>
            <a:off x="4313379" y="2418472"/>
            <a:ext cx="9386" cy="2058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BBF85F68-E8C4-6A75-9466-DEEC98F2F78F}"/>
              </a:ext>
            </a:extLst>
          </p:cNvPr>
          <p:cNvSpPr/>
          <p:nvPr/>
        </p:nvSpPr>
        <p:spPr>
          <a:xfrm>
            <a:off x="7652319" y="2065258"/>
            <a:ext cx="315311" cy="3153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1F99952-E4F1-DE1E-1234-ED9F3C95BC7D}"/>
              </a:ext>
            </a:extLst>
          </p:cNvPr>
          <p:cNvSpPr txBox="1"/>
          <p:nvPr/>
        </p:nvSpPr>
        <p:spPr>
          <a:xfrm>
            <a:off x="3572982" y="1469191"/>
            <a:ext cx="1508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6 months after funding</a:t>
            </a:r>
            <a:endParaRPr lang="en-UA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1F534F6-36CA-5D3D-F850-01454504954B}"/>
              </a:ext>
            </a:extLst>
          </p:cNvPr>
          <p:cNvSpPr txBox="1"/>
          <p:nvPr/>
        </p:nvSpPr>
        <p:spPr>
          <a:xfrm>
            <a:off x="5399442" y="1511724"/>
            <a:ext cx="1218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10 months after funding</a:t>
            </a:r>
            <a:endParaRPr lang="en-UA" sz="140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2116182-BB2D-1086-A411-DE0F98953CFB}"/>
              </a:ext>
            </a:extLst>
          </p:cNvPr>
          <p:cNvSpPr txBox="1"/>
          <p:nvPr/>
        </p:nvSpPr>
        <p:spPr>
          <a:xfrm>
            <a:off x="6900931" y="1437263"/>
            <a:ext cx="1546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13 months after funding</a:t>
            </a:r>
            <a:endParaRPr lang="en-UA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1358352-5EB9-13D5-5856-8EE6431A2F8D}"/>
              </a:ext>
            </a:extLst>
          </p:cNvPr>
          <p:cNvSpPr txBox="1"/>
          <p:nvPr/>
        </p:nvSpPr>
        <p:spPr>
          <a:xfrm>
            <a:off x="8744050" y="1458151"/>
            <a:ext cx="1576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16 months after funding</a:t>
            </a:r>
            <a:endParaRPr lang="en-UA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5-Point Star 71">
            <a:extLst>
              <a:ext uri="{FF2B5EF4-FFF2-40B4-BE49-F238E27FC236}">
                <a16:creationId xmlns:a16="http://schemas.microsoft.com/office/drawing/2014/main" id="{1EBC593C-6790-4D1A-36C1-79AE33A54805}"/>
              </a:ext>
            </a:extLst>
          </p:cNvPr>
          <p:cNvSpPr/>
          <p:nvPr/>
        </p:nvSpPr>
        <p:spPr>
          <a:xfrm>
            <a:off x="9777952" y="404313"/>
            <a:ext cx="106465" cy="10646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BE0E6FC-6BEF-C6BD-88F9-5E75B87AFFF7}"/>
              </a:ext>
            </a:extLst>
          </p:cNvPr>
          <p:cNvSpPr txBox="1"/>
          <p:nvPr/>
        </p:nvSpPr>
        <p:spPr>
          <a:xfrm>
            <a:off x="9831185" y="356890"/>
            <a:ext cx="18796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Revenue ready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938BC53-4CD3-CFD1-C691-0550BB7E0E8E}"/>
              </a:ext>
            </a:extLst>
          </p:cNvPr>
          <p:cNvSpPr txBox="1"/>
          <p:nvPr/>
        </p:nvSpPr>
        <p:spPr>
          <a:xfrm>
            <a:off x="7809329" y="2719082"/>
            <a:ext cx="17922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6">
                    <a:lumMod val="50000"/>
                  </a:schemeClr>
                </a:solidFill>
              </a:rPr>
              <a:t>LAUNCH PILOT </a:t>
            </a:r>
            <a:br>
              <a:rPr lang="en-US" sz="1600" b="1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600" b="1">
                <a:solidFill>
                  <a:schemeClr val="accent6">
                    <a:lumMod val="50000"/>
                  </a:schemeClr>
                </a:solidFill>
              </a:rPr>
              <a:t>IN US</a:t>
            </a:r>
          </a:p>
          <a:p>
            <a:endParaRPr lang="en-US" sz="1200"/>
          </a:p>
          <a:p>
            <a:r>
              <a:rPr lang="en-US" sz="1400" b="1"/>
              <a:t>R2 </a:t>
            </a:r>
            <a:r>
              <a:rPr lang="en-US" sz="1400"/>
              <a:t>– Validation (US)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01C99E5-BF5E-F865-C624-9F54CAB251A5}"/>
              </a:ext>
            </a:extLst>
          </p:cNvPr>
          <p:cNvSpPr txBox="1"/>
          <p:nvPr/>
        </p:nvSpPr>
        <p:spPr>
          <a:xfrm>
            <a:off x="1344680" y="1195086"/>
            <a:ext cx="964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We are here</a:t>
            </a:r>
          </a:p>
        </p:txBody>
      </p:sp>
      <p:sp>
        <p:nvSpPr>
          <p:cNvPr id="77" name="5-Point Star 76">
            <a:extLst>
              <a:ext uri="{FF2B5EF4-FFF2-40B4-BE49-F238E27FC236}">
                <a16:creationId xmlns:a16="http://schemas.microsoft.com/office/drawing/2014/main" id="{78D0C0E9-EAE1-4239-E6E6-77798105BF43}"/>
              </a:ext>
            </a:extLst>
          </p:cNvPr>
          <p:cNvSpPr/>
          <p:nvPr/>
        </p:nvSpPr>
        <p:spPr>
          <a:xfrm>
            <a:off x="4668335" y="1485565"/>
            <a:ext cx="106465" cy="10646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5-Point Star 77">
            <a:extLst>
              <a:ext uri="{FF2B5EF4-FFF2-40B4-BE49-F238E27FC236}">
                <a16:creationId xmlns:a16="http://schemas.microsoft.com/office/drawing/2014/main" id="{D077C207-3100-9518-99C7-A8028BEA0A8C}"/>
              </a:ext>
            </a:extLst>
          </p:cNvPr>
          <p:cNvSpPr/>
          <p:nvPr/>
        </p:nvSpPr>
        <p:spPr>
          <a:xfrm>
            <a:off x="10017821" y="1502188"/>
            <a:ext cx="106465" cy="10646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450A99B-79CC-20F4-484E-69A5E1A74F90}"/>
              </a:ext>
            </a:extLst>
          </p:cNvPr>
          <p:cNvSpPr txBox="1"/>
          <p:nvPr/>
        </p:nvSpPr>
        <p:spPr>
          <a:xfrm>
            <a:off x="7965969" y="4988938"/>
            <a:ext cx="4079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PUBLICATION</a:t>
            </a:r>
            <a:r>
              <a:rPr lang="en-US" sz="1600"/>
              <a:t> in the scientific journals</a:t>
            </a:r>
            <a:endParaRPr lang="ru-RU" sz="1600"/>
          </a:p>
          <a:p>
            <a:r>
              <a:rPr lang="en-US" sz="1600" b="1"/>
              <a:t>PARTNERSHIP</a:t>
            </a:r>
            <a:r>
              <a:rPr lang="en-US" sz="1600"/>
              <a:t> in Mexico, US with:</a:t>
            </a:r>
          </a:p>
          <a:p>
            <a:pPr marL="182880" lvl="1"/>
            <a:r>
              <a:rPr lang="en-US" sz="1600"/>
              <a:t>Insurance Companies, </a:t>
            </a:r>
            <a:br>
              <a:rPr lang="en-US" sz="1600"/>
            </a:br>
            <a:r>
              <a:rPr lang="en-US" sz="1600"/>
              <a:t>Medical Institutions </a:t>
            </a:r>
          </a:p>
          <a:p>
            <a:pPr marL="182880" lvl="1"/>
            <a:r>
              <a:rPr lang="en-US" sz="1600"/>
              <a:t>Large hospital pathology labs.</a:t>
            </a:r>
          </a:p>
          <a:p>
            <a:pPr marL="182880" lvl="1"/>
            <a:r>
              <a:rPr lang="en-US" sz="1600"/>
              <a:t>Reference labs (Quest Diagnostics, LabCorp).</a:t>
            </a:r>
          </a:p>
          <a:p>
            <a:pPr marL="182880" lvl="1"/>
            <a:r>
              <a:rPr lang="en-US" sz="1600"/>
              <a:t>Academic research institutions. 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E114A04-0FC7-9854-5BDD-1AA924BE28B4}"/>
              </a:ext>
            </a:extLst>
          </p:cNvPr>
          <p:cNvCxnSpPr>
            <a:cxnSpLocks/>
          </p:cNvCxnSpPr>
          <p:nvPr/>
        </p:nvCxnSpPr>
        <p:spPr>
          <a:xfrm>
            <a:off x="7809329" y="2395210"/>
            <a:ext cx="0" cy="92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A6505EE-A9FD-F34E-DD5C-49D58578ED27}"/>
              </a:ext>
            </a:extLst>
          </p:cNvPr>
          <p:cNvCxnSpPr>
            <a:cxnSpLocks/>
          </p:cNvCxnSpPr>
          <p:nvPr/>
        </p:nvCxnSpPr>
        <p:spPr>
          <a:xfrm>
            <a:off x="2514130" y="2437736"/>
            <a:ext cx="9372" cy="98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D54D6D87-19A0-5B7A-E218-83B4C333ACAC}"/>
              </a:ext>
            </a:extLst>
          </p:cNvPr>
          <p:cNvSpPr txBox="1"/>
          <p:nvPr/>
        </p:nvSpPr>
        <p:spPr>
          <a:xfrm>
            <a:off x="9113651" y="336940"/>
            <a:ext cx="8631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Legend: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72E45A-5521-BF95-7F91-2735E6814F0E}"/>
              </a:ext>
            </a:extLst>
          </p:cNvPr>
          <p:cNvSpPr/>
          <p:nvPr/>
        </p:nvSpPr>
        <p:spPr>
          <a:xfrm>
            <a:off x="11138408" y="2070292"/>
            <a:ext cx="315311" cy="3153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25D367-1645-7D0A-3E53-41321DCFDF3B}"/>
              </a:ext>
            </a:extLst>
          </p:cNvPr>
          <p:cNvSpPr txBox="1"/>
          <p:nvPr/>
        </p:nvSpPr>
        <p:spPr>
          <a:xfrm>
            <a:off x="10478232" y="1507042"/>
            <a:ext cx="1427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19 months after funding</a:t>
            </a:r>
            <a:endParaRPr lang="en-UA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43EA8509-DFB8-7142-3F48-9EF8CB0C971D}"/>
              </a:ext>
            </a:extLst>
          </p:cNvPr>
          <p:cNvSpPr/>
          <p:nvPr/>
        </p:nvSpPr>
        <p:spPr>
          <a:xfrm>
            <a:off x="11668970" y="1503981"/>
            <a:ext cx="106465" cy="10646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46BEAD-4D3C-5421-34CB-34F133F6DB21}"/>
              </a:ext>
            </a:extLst>
          </p:cNvPr>
          <p:cNvCxnSpPr>
            <a:cxnSpLocks/>
          </p:cNvCxnSpPr>
          <p:nvPr/>
        </p:nvCxnSpPr>
        <p:spPr>
          <a:xfrm>
            <a:off x="11324383" y="2453954"/>
            <a:ext cx="11205" cy="187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D12ED44-7AAE-FC4F-828D-ADEAFE530155}"/>
              </a:ext>
            </a:extLst>
          </p:cNvPr>
          <p:cNvSpPr txBox="1"/>
          <p:nvPr/>
        </p:nvSpPr>
        <p:spPr>
          <a:xfrm>
            <a:off x="9639024" y="3378588"/>
            <a:ext cx="1529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Become the trusted AI co-pilot for pathologists in US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7C82AC-1D28-CFBE-1801-A100567D68BD}"/>
              </a:ext>
            </a:extLst>
          </p:cNvPr>
          <p:cNvSpPr txBox="1"/>
          <p:nvPr/>
        </p:nvSpPr>
        <p:spPr>
          <a:xfrm>
            <a:off x="10478232" y="4381076"/>
            <a:ext cx="1802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6">
                    <a:lumMod val="50000"/>
                  </a:schemeClr>
                </a:solidFill>
              </a:rPr>
              <a:t>LAUNCH GLOBALLY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08EB6E-4169-B46D-E9CC-EF7102DF894D}"/>
              </a:ext>
            </a:extLst>
          </p:cNvPr>
          <p:cNvSpPr txBox="1"/>
          <p:nvPr/>
        </p:nvSpPr>
        <p:spPr>
          <a:xfrm>
            <a:off x="9591054" y="2699104"/>
            <a:ext cx="1792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6">
                    <a:lumMod val="50000"/>
                  </a:schemeClr>
                </a:solidFill>
              </a:rPr>
              <a:t>LAUNCH IN US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380D5F2-0461-E902-09E1-ABA2B49FC8C2}"/>
              </a:ext>
            </a:extLst>
          </p:cNvPr>
          <p:cNvCxnSpPr/>
          <p:nvPr/>
        </p:nvCxnSpPr>
        <p:spPr>
          <a:xfrm flipH="1">
            <a:off x="983570" y="1469191"/>
            <a:ext cx="775782" cy="602856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96A8B7C-557A-AC77-A18C-FF356540E3F4}"/>
              </a:ext>
            </a:extLst>
          </p:cNvPr>
          <p:cNvSpPr txBox="1"/>
          <p:nvPr/>
        </p:nvSpPr>
        <p:spPr>
          <a:xfrm>
            <a:off x="9743649" y="553358"/>
            <a:ext cx="2029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R1, R2 - Release 1, Release 2</a:t>
            </a:r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48813C78-B1EE-AA6C-E16C-40121C901AFB}"/>
              </a:ext>
            </a:extLst>
          </p:cNvPr>
          <p:cNvSpPr/>
          <p:nvPr/>
        </p:nvSpPr>
        <p:spPr>
          <a:xfrm>
            <a:off x="8225765" y="1516898"/>
            <a:ext cx="106465" cy="10646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1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33450"/>
            <a:ext cx="762000" cy="38100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609600" y="457200"/>
            <a:ext cx="33147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Arial" panose="020B0604020202020204" pitchFamily="34" charset="0"/>
                <a:ea typeface="ui-sans-serif" pitchFamily="34" charset="-122"/>
                <a:cs typeface="Arial" panose="020B0604020202020204" pitchFamily="34" charset="0"/>
              </a:rPr>
              <a:t>Core Team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"/>
          <p:cNvSpPr/>
          <p:nvPr/>
        </p:nvSpPr>
        <p:spPr>
          <a:xfrm>
            <a:off x="1600157" y="2567230"/>
            <a:ext cx="238125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Chief Executive Officer</a:t>
            </a:r>
            <a:endParaRPr lang="en-US" sz="1500"/>
          </a:p>
        </p:txBody>
      </p:sp>
      <p:sp>
        <p:nvSpPr>
          <p:cNvPr id="27" name="Text 6"/>
          <p:cNvSpPr/>
          <p:nvPr/>
        </p:nvSpPr>
        <p:spPr>
          <a:xfrm>
            <a:off x="675921" y="3170836"/>
            <a:ext cx="3124200" cy="183591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r>
              <a:rPr lang="en-GB" sz="1200"/>
              <a:t>An experienced technology executive with </a:t>
            </a:r>
            <a:r>
              <a:rPr lang="en-GB" sz="1400">
                <a:solidFill>
                  <a:schemeClr val="accent5">
                    <a:lumMod val="50000"/>
                  </a:schemeClr>
                </a:solidFill>
              </a:rPr>
              <a:t>20+ years of experience delivering complex AI and intelligent automation solutions</a:t>
            </a:r>
            <a:r>
              <a:rPr lang="en-GB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200"/>
              <a:t>across Banking, Retail, Software, and High-Tech industries. </a:t>
            </a:r>
            <a:br>
              <a:rPr lang="en-GB" sz="1200"/>
            </a:br>
            <a:r>
              <a:rPr lang="en-GB" sz="1200"/>
              <a:t>Excels in leading global teams, driving business growth. </a:t>
            </a:r>
          </a:p>
        </p:txBody>
      </p:sp>
      <p:sp>
        <p:nvSpPr>
          <p:cNvPr id="28" name="Text 7"/>
          <p:cNvSpPr/>
          <p:nvPr/>
        </p:nvSpPr>
        <p:spPr>
          <a:xfrm>
            <a:off x="5130552" y="2389284"/>
            <a:ext cx="2527548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Nina Fedosova</a:t>
            </a:r>
            <a:endParaRPr lang="en-US" sz="1500"/>
          </a:p>
        </p:txBody>
      </p:sp>
      <p:sp>
        <p:nvSpPr>
          <p:cNvPr id="29" name="Text 8"/>
          <p:cNvSpPr/>
          <p:nvPr/>
        </p:nvSpPr>
        <p:spPr>
          <a:xfrm>
            <a:off x="5130552" y="2019300"/>
            <a:ext cx="2527548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endParaRPr lang="en-US" sz="1200"/>
          </a:p>
        </p:txBody>
      </p:sp>
      <p:sp>
        <p:nvSpPr>
          <p:cNvPr id="33" name="Text 12"/>
          <p:cNvSpPr/>
          <p:nvPr/>
        </p:nvSpPr>
        <p:spPr>
          <a:xfrm>
            <a:off x="4533900" y="3171158"/>
            <a:ext cx="3124200" cy="126409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r>
              <a:rPr lang="en-GB" sz="1200"/>
              <a:t>AI architect and expert with extensive </a:t>
            </a:r>
            <a:r>
              <a:rPr lang="en-GB" sz="1400">
                <a:solidFill>
                  <a:schemeClr val="accent5">
                    <a:lumMod val="50000"/>
                  </a:schemeClr>
                </a:solidFill>
              </a:rPr>
              <a:t>experience in developing mathematical models and integration solutions</a:t>
            </a:r>
            <a:r>
              <a:rPr lang="en-GB" sz="1200"/>
              <a:t>. </a:t>
            </a:r>
          </a:p>
          <a:p>
            <a:r>
              <a:rPr lang="en-GB" sz="1200"/>
              <a:t>Author of </a:t>
            </a:r>
            <a:r>
              <a:rPr lang="en-GB" sz="1400">
                <a:solidFill>
                  <a:schemeClr val="accent5">
                    <a:lumMod val="50000"/>
                  </a:schemeClr>
                </a:solidFill>
              </a:rPr>
              <a:t>scientific publications</a:t>
            </a:r>
            <a:r>
              <a:rPr lang="en-GB" sz="1200"/>
              <a:t> and holder of the OPEN Group Certified Architect certification.</a:t>
            </a:r>
            <a:br>
              <a:rPr lang="en-GB" sz="1200"/>
            </a:br>
            <a:r>
              <a:rPr lang="en-GB" sz="1200"/>
              <a:t>Won grant for successful AI in MedTech MVP.</a:t>
            </a:r>
          </a:p>
        </p:txBody>
      </p:sp>
      <p:sp>
        <p:nvSpPr>
          <p:cNvPr id="34" name="Text 13"/>
          <p:cNvSpPr/>
          <p:nvPr/>
        </p:nvSpPr>
        <p:spPr>
          <a:xfrm>
            <a:off x="8834735" y="2625058"/>
            <a:ext cx="306859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Chief Financial Officer</a:t>
            </a:r>
            <a:endParaRPr lang="en-US" sz="1500"/>
          </a:p>
        </p:txBody>
      </p:sp>
      <p:sp>
        <p:nvSpPr>
          <p:cNvPr id="35" name="Text 14"/>
          <p:cNvSpPr/>
          <p:nvPr/>
        </p:nvSpPr>
        <p:spPr>
          <a:xfrm>
            <a:off x="8834735" y="2039473"/>
            <a:ext cx="2557165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endParaRPr lang="en-US" sz="1200"/>
          </a:p>
        </p:txBody>
      </p:sp>
      <p:sp>
        <p:nvSpPr>
          <p:cNvPr id="39" name="Text 18"/>
          <p:cNvSpPr/>
          <p:nvPr/>
        </p:nvSpPr>
        <p:spPr>
          <a:xfrm>
            <a:off x="8225135" y="3181229"/>
            <a:ext cx="3124200" cy="2906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r>
              <a:rPr lang="en-US" sz="1200"/>
              <a:t>Seasoned executive and board advisor with over </a:t>
            </a:r>
            <a:r>
              <a:rPr lang="en-US" sz="1400">
                <a:solidFill>
                  <a:schemeClr val="accent5">
                    <a:lumMod val="50000"/>
                  </a:schemeClr>
                </a:solidFill>
              </a:rPr>
              <a:t>20 years of leadership experience</a:t>
            </a:r>
            <a:r>
              <a:rPr lang="uk-UA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as well as developing</a:t>
            </a:r>
            <a:r>
              <a:rPr lang="en-US" sz="1400">
                <a:solidFill>
                  <a:schemeClr val="accent5">
                    <a:lumMod val="50000"/>
                  </a:schemeClr>
                </a:solidFill>
              </a:rPr>
              <a:t> AI-driven digital resilience</a:t>
            </a:r>
            <a:r>
              <a:rPr lang="en-US" sz="1200"/>
              <a:t>. </a:t>
            </a:r>
          </a:p>
          <a:p>
            <a:r>
              <a:rPr lang="en-US" sz="1200"/>
              <a:t>Has a proven track record of guiding </a:t>
            </a:r>
            <a:r>
              <a:rPr lang="en-US" sz="1400">
                <a:solidFill>
                  <a:schemeClr val="accent5">
                    <a:lumMod val="50000"/>
                  </a:schemeClr>
                </a:solidFill>
              </a:rPr>
              <a:t>global enterprises and fintech startups</a:t>
            </a:r>
            <a:r>
              <a:rPr lang="en-US" sz="1200"/>
              <a:t>, technology transformation, operational and financial scaling. </a:t>
            </a:r>
          </a:p>
          <a:p>
            <a:r>
              <a:rPr lang="en-US" sz="1200"/>
              <a:t>Successfully </a:t>
            </a:r>
            <a:r>
              <a:rPr lang="en-US" sz="1400">
                <a:solidFill>
                  <a:schemeClr val="accent5">
                    <a:lumMod val="50000"/>
                  </a:schemeClr>
                </a:solidFill>
              </a:rPr>
              <a:t>built and scaled multimillion-dollar practices</a:t>
            </a:r>
            <a:r>
              <a:rPr lang="en-US" sz="1200"/>
              <a:t> and pioneered AI-based compliance solutions in collaboration with industry leaders like Google and Microsoft.</a:t>
            </a:r>
          </a:p>
        </p:txBody>
      </p:sp>
      <p:pic>
        <p:nvPicPr>
          <p:cNvPr id="56" name="Picture 55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4CA99B8F-7743-366B-0D74-90EC32918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21" y="2332174"/>
            <a:ext cx="609300" cy="609300"/>
          </a:xfrm>
          <a:prstGeom prst="rect">
            <a:avLst/>
          </a:prstGeom>
        </p:spPr>
      </p:pic>
      <p:sp>
        <p:nvSpPr>
          <p:cNvPr id="57" name="Text 1">
            <a:extLst>
              <a:ext uri="{FF2B5EF4-FFF2-40B4-BE49-F238E27FC236}">
                <a16:creationId xmlns:a16="http://schemas.microsoft.com/office/drawing/2014/main" id="{79A090C8-DEAE-3177-7420-7AAB7E035873}"/>
              </a:ext>
            </a:extLst>
          </p:cNvPr>
          <p:cNvSpPr/>
          <p:nvPr/>
        </p:nvSpPr>
        <p:spPr>
          <a:xfrm>
            <a:off x="1606154" y="2318426"/>
            <a:ext cx="2324100" cy="2704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Helen Martsynishena</a:t>
            </a:r>
            <a:endParaRPr lang="en-US" sz="1500"/>
          </a:p>
        </p:txBody>
      </p:sp>
      <p:sp>
        <p:nvSpPr>
          <p:cNvPr id="58" name="Text 13">
            <a:extLst>
              <a:ext uri="{FF2B5EF4-FFF2-40B4-BE49-F238E27FC236}">
                <a16:creationId xmlns:a16="http://schemas.microsoft.com/office/drawing/2014/main" id="{9CEB0137-F32B-BB1B-868F-E54F85FDA38E}"/>
              </a:ext>
            </a:extLst>
          </p:cNvPr>
          <p:cNvSpPr/>
          <p:nvPr/>
        </p:nvSpPr>
        <p:spPr>
          <a:xfrm>
            <a:off x="8833722" y="2324619"/>
            <a:ext cx="306859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Boris Khazin</a:t>
            </a:r>
            <a:endParaRPr lang="en-US" sz="1500"/>
          </a:p>
        </p:txBody>
      </p:sp>
      <p:pic>
        <p:nvPicPr>
          <p:cNvPr id="59" name="Picture 58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67F19CA9-E32A-9A3D-5CB0-4E4C4A4EE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499" y="2333994"/>
            <a:ext cx="626912" cy="626912"/>
          </a:xfrm>
          <a:prstGeom prst="rect">
            <a:avLst/>
          </a:prstGeom>
        </p:spPr>
      </p:pic>
      <p:sp>
        <p:nvSpPr>
          <p:cNvPr id="60" name="Text 7">
            <a:extLst>
              <a:ext uri="{FF2B5EF4-FFF2-40B4-BE49-F238E27FC236}">
                <a16:creationId xmlns:a16="http://schemas.microsoft.com/office/drawing/2014/main" id="{253B5275-DEAE-8153-D38A-6D376E75DF66}"/>
              </a:ext>
            </a:extLst>
          </p:cNvPr>
          <p:cNvSpPr/>
          <p:nvPr/>
        </p:nvSpPr>
        <p:spPr>
          <a:xfrm>
            <a:off x="5130552" y="2648205"/>
            <a:ext cx="2527548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Chief Technology Officer</a:t>
            </a:r>
            <a:endParaRPr lang="en-US" sz="1500"/>
          </a:p>
        </p:txBody>
      </p:sp>
      <p:pic>
        <p:nvPicPr>
          <p:cNvPr id="61" name="Picture 60" descr="A person with glasses and a pink shirt&#10;&#10;Description automatically generated">
            <a:extLst>
              <a:ext uri="{FF2B5EF4-FFF2-40B4-BE49-F238E27FC236}">
                <a16:creationId xmlns:a16="http://schemas.microsoft.com/office/drawing/2014/main" id="{7F8C131B-95F0-227B-5934-DD22E76D9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115" y="2318427"/>
            <a:ext cx="712113" cy="6746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23433F-CF75-383A-D85A-FD9A740AF3D5}"/>
              </a:ext>
            </a:extLst>
          </p:cNvPr>
          <p:cNvSpPr/>
          <p:nvPr/>
        </p:nvSpPr>
        <p:spPr>
          <a:xfrm>
            <a:off x="1193426" y="2979493"/>
            <a:ext cx="525751" cy="601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33450"/>
            <a:ext cx="762000" cy="3810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609600" y="457200"/>
            <a:ext cx="109728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Arial" panose="020B0604020202020204" pitchFamily="34" charset="0"/>
                <a:ea typeface="ui-sans-serif" pitchFamily="34" charset="-122"/>
                <a:cs typeface="Arial" panose="020B0604020202020204" pitchFamily="34" charset="0"/>
              </a:rPr>
              <a:t>Finance Projections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7742F9-340C-A560-6136-2BFF6D5823A7}"/>
              </a:ext>
            </a:extLst>
          </p:cNvPr>
          <p:cNvSpPr txBox="1"/>
          <p:nvPr/>
        </p:nvSpPr>
        <p:spPr>
          <a:xfrm>
            <a:off x="11021555" y="1810687"/>
            <a:ext cx="816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Revenue</a:t>
            </a:r>
          </a:p>
        </p:txBody>
      </p:sp>
      <p:pic>
        <p:nvPicPr>
          <p:cNvPr id="47" name="Image 5" descr="preencoded.png">
            <a:extLst>
              <a:ext uri="{FF2B5EF4-FFF2-40B4-BE49-F238E27FC236}">
                <a16:creationId xmlns:a16="http://schemas.microsoft.com/office/drawing/2014/main" id="{2DE76FA9-C87F-54E3-5227-FA18B56E9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897549"/>
            <a:ext cx="3505200" cy="1028700"/>
          </a:xfrm>
          <a:prstGeom prst="rect">
            <a:avLst/>
          </a:prstGeom>
        </p:spPr>
      </p:pic>
      <p:pic>
        <p:nvPicPr>
          <p:cNvPr id="48" name="Image 6" descr="preencoded.png">
            <a:extLst>
              <a:ext uri="{FF2B5EF4-FFF2-40B4-BE49-F238E27FC236}">
                <a16:creationId xmlns:a16="http://schemas.microsoft.com/office/drawing/2014/main" id="{7D445F40-B5BE-FBB3-9811-A61981655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5088049"/>
            <a:ext cx="228600" cy="304800"/>
          </a:xfrm>
          <a:prstGeom prst="rect">
            <a:avLst/>
          </a:prstGeom>
        </p:spPr>
      </p:pic>
      <p:pic>
        <p:nvPicPr>
          <p:cNvPr id="49" name="Image 7" descr="preencoded.png">
            <a:extLst>
              <a:ext uri="{FF2B5EF4-FFF2-40B4-BE49-F238E27FC236}">
                <a16:creationId xmlns:a16="http://schemas.microsoft.com/office/drawing/2014/main" id="{F3D9B4D4-0C02-FE7D-7C26-7AC510C62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4897549"/>
            <a:ext cx="3505200" cy="1028700"/>
          </a:xfrm>
          <a:prstGeom prst="rect">
            <a:avLst/>
          </a:prstGeom>
        </p:spPr>
      </p:pic>
      <p:pic>
        <p:nvPicPr>
          <p:cNvPr id="50" name="Image 8" descr="preencoded.png">
            <a:extLst>
              <a:ext uri="{FF2B5EF4-FFF2-40B4-BE49-F238E27FC236}">
                <a16:creationId xmlns:a16="http://schemas.microsoft.com/office/drawing/2014/main" id="{8F091DC2-0EAB-7F59-54D1-2BF9A5715C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5088049"/>
            <a:ext cx="285750" cy="304800"/>
          </a:xfrm>
          <a:prstGeom prst="rect">
            <a:avLst/>
          </a:prstGeom>
        </p:spPr>
      </p:pic>
      <p:pic>
        <p:nvPicPr>
          <p:cNvPr id="51" name="Image 9" descr="preencoded.png">
            <a:extLst>
              <a:ext uri="{FF2B5EF4-FFF2-40B4-BE49-F238E27FC236}">
                <a16:creationId xmlns:a16="http://schemas.microsoft.com/office/drawing/2014/main" id="{DB8A4193-8939-676D-2146-25E00A8EF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4897549"/>
            <a:ext cx="3505200" cy="1028700"/>
          </a:xfrm>
          <a:prstGeom prst="rect">
            <a:avLst/>
          </a:prstGeom>
        </p:spPr>
      </p:pic>
      <p:pic>
        <p:nvPicPr>
          <p:cNvPr id="52" name="Image 10" descr="preencoded.png">
            <a:extLst>
              <a:ext uri="{FF2B5EF4-FFF2-40B4-BE49-F238E27FC236}">
                <a16:creationId xmlns:a16="http://schemas.microsoft.com/office/drawing/2014/main" id="{6246F51A-64B7-2ECE-2ECF-047C906217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00" y="5088049"/>
            <a:ext cx="142875" cy="304800"/>
          </a:xfrm>
          <a:prstGeom prst="rect">
            <a:avLst/>
          </a:prstGeom>
        </p:spPr>
      </p:pic>
      <p:sp>
        <p:nvSpPr>
          <p:cNvPr id="53" name="Text 1">
            <a:extLst>
              <a:ext uri="{FF2B5EF4-FFF2-40B4-BE49-F238E27FC236}">
                <a16:creationId xmlns:a16="http://schemas.microsoft.com/office/drawing/2014/main" id="{9782AF70-9EBD-8FED-56B9-C627B37FF890}"/>
              </a:ext>
            </a:extLst>
          </p:cNvPr>
          <p:cNvSpPr/>
          <p:nvPr/>
        </p:nvSpPr>
        <p:spPr>
          <a:xfrm>
            <a:off x="1143000" y="5049949"/>
            <a:ext cx="33832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Revenue Growth</a:t>
            </a:r>
            <a:endParaRPr lang="en-US" sz="1500"/>
          </a:p>
        </p:txBody>
      </p:sp>
      <p:sp>
        <p:nvSpPr>
          <p:cNvPr id="54" name="Text 2">
            <a:extLst>
              <a:ext uri="{FF2B5EF4-FFF2-40B4-BE49-F238E27FC236}">
                <a16:creationId xmlns:a16="http://schemas.microsoft.com/office/drawing/2014/main" id="{1AD66D73-D6E3-1D62-F24F-2A7BECCA188A}"/>
              </a:ext>
            </a:extLst>
          </p:cNvPr>
          <p:cNvSpPr/>
          <p:nvPr/>
        </p:nvSpPr>
        <p:spPr>
          <a:xfrm>
            <a:off x="1143000" y="5316649"/>
            <a:ext cx="2819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Projected ARR with monthly case volume targets</a:t>
            </a:r>
            <a:endParaRPr lang="en-US" sz="1600"/>
          </a:p>
        </p:txBody>
      </p:sp>
      <p:sp>
        <p:nvSpPr>
          <p:cNvPr id="55" name="Text 3">
            <a:extLst>
              <a:ext uri="{FF2B5EF4-FFF2-40B4-BE49-F238E27FC236}">
                <a16:creationId xmlns:a16="http://schemas.microsoft.com/office/drawing/2014/main" id="{3178EC75-CA5C-4571-E1F9-5E90A43F7B55}"/>
              </a:ext>
            </a:extLst>
          </p:cNvPr>
          <p:cNvSpPr/>
          <p:nvPr/>
        </p:nvSpPr>
        <p:spPr>
          <a:xfrm>
            <a:off x="4933950" y="5049949"/>
            <a:ext cx="27622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Break-even</a:t>
            </a:r>
            <a:endParaRPr lang="en-US" sz="1500"/>
          </a:p>
        </p:txBody>
      </p:sp>
      <p:sp>
        <p:nvSpPr>
          <p:cNvPr id="56" name="Text 4">
            <a:extLst>
              <a:ext uri="{FF2B5EF4-FFF2-40B4-BE49-F238E27FC236}">
                <a16:creationId xmlns:a16="http://schemas.microsoft.com/office/drawing/2014/main" id="{4CC24689-DAA5-D71E-F950-8F485FAAB072}"/>
              </a:ext>
            </a:extLst>
          </p:cNvPr>
          <p:cNvSpPr/>
          <p:nvPr/>
        </p:nvSpPr>
        <p:spPr>
          <a:xfrm>
            <a:off x="4933950" y="5316649"/>
            <a:ext cx="27622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Expected by 18-24 months with $4.25M investment</a:t>
            </a:r>
            <a:endParaRPr lang="en-US" sz="1600"/>
          </a:p>
        </p:txBody>
      </p:sp>
      <p:sp>
        <p:nvSpPr>
          <p:cNvPr id="57" name="Text 5">
            <a:extLst>
              <a:ext uri="{FF2B5EF4-FFF2-40B4-BE49-F238E27FC236}">
                <a16:creationId xmlns:a16="http://schemas.microsoft.com/office/drawing/2014/main" id="{82FD7C28-5849-B823-7A76-013578CF76AC}"/>
              </a:ext>
            </a:extLst>
          </p:cNvPr>
          <p:cNvSpPr/>
          <p:nvPr/>
        </p:nvSpPr>
        <p:spPr>
          <a:xfrm>
            <a:off x="8524875" y="5049949"/>
            <a:ext cx="290512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Gross Margin</a:t>
            </a:r>
            <a:endParaRPr lang="en-US" sz="1500"/>
          </a:p>
        </p:txBody>
      </p:sp>
      <p:sp>
        <p:nvSpPr>
          <p:cNvPr id="58" name="Text 6">
            <a:extLst>
              <a:ext uri="{FF2B5EF4-FFF2-40B4-BE49-F238E27FC236}">
                <a16:creationId xmlns:a16="http://schemas.microsoft.com/office/drawing/2014/main" id="{A19A8A48-5F48-E6A0-1A51-70170001C291}"/>
              </a:ext>
            </a:extLst>
          </p:cNvPr>
          <p:cNvSpPr/>
          <p:nvPr/>
        </p:nvSpPr>
        <p:spPr>
          <a:xfrm>
            <a:off x="8524875" y="5316649"/>
            <a:ext cx="2905125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>
                <a:latin typeface="ui-sans-serif" pitchFamily="34" charset="0"/>
                <a:ea typeface="ui-sans-serif"/>
                <a:cs typeface="ui-sans-serif" pitchFamily="34" charset="-120"/>
              </a:rPr>
              <a:t>Maintaining $</a:t>
            </a:r>
            <a:r>
              <a:rPr lang="en-US" sz="1600">
                <a:latin typeface="ui-sans-serif"/>
                <a:ea typeface="ui-sans-serif"/>
                <a:cs typeface="ui-sans-serif" pitchFamily="34" charset="-120"/>
              </a:rPr>
              <a:t>8.40 gross margin at scale</a:t>
            </a:r>
            <a:endParaRPr lang="en-US" sz="1600">
              <a:latin typeface="ui-sans-serif"/>
              <a:ea typeface="ui-sans-serif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E32FD6A-BBAE-EA1A-3F29-0111E8271E85}"/>
              </a:ext>
            </a:extLst>
          </p:cNvPr>
          <p:cNvSpPr/>
          <p:nvPr/>
        </p:nvSpPr>
        <p:spPr>
          <a:xfrm>
            <a:off x="10617081" y="2199710"/>
            <a:ext cx="404474" cy="2163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AD86B05-47D9-AF6A-5F01-B59387BD7525}"/>
              </a:ext>
            </a:extLst>
          </p:cNvPr>
          <p:cNvSpPr/>
          <p:nvPr/>
        </p:nvSpPr>
        <p:spPr>
          <a:xfrm>
            <a:off x="10617081" y="1877450"/>
            <a:ext cx="404474" cy="2163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FD12F9-D4B3-6F42-B863-1831D31D9557}"/>
              </a:ext>
            </a:extLst>
          </p:cNvPr>
          <p:cNvSpPr/>
          <p:nvPr/>
        </p:nvSpPr>
        <p:spPr>
          <a:xfrm>
            <a:off x="10617084" y="2521970"/>
            <a:ext cx="404471" cy="2163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807909-FE0F-B20B-CEE9-D4FDBE4D76E9}"/>
              </a:ext>
            </a:extLst>
          </p:cNvPr>
          <p:cNvSpPr txBox="1"/>
          <p:nvPr/>
        </p:nvSpPr>
        <p:spPr>
          <a:xfrm>
            <a:off x="11035748" y="2129755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Expenses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ABCA896-0D61-CF8A-1EB4-985C0F677F6B}"/>
              </a:ext>
            </a:extLst>
          </p:cNvPr>
          <p:cNvSpPr txBox="1"/>
          <p:nvPr/>
        </p:nvSpPr>
        <p:spPr>
          <a:xfrm>
            <a:off x="11030623" y="2438988"/>
            <a:ext cx="715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EBITDA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A0EA03-B8E8-9C1F-78EA-2A90AD120F94}"/>
              </a:ext>
            </a:extLst>
          </p:cNvPr>
          <p:cNvSpPr/>
          <p:nvPr/>
        </p:nvSpPr>
        <p:spPr>
          <a:xfrm>
            <a:off x="1699936" y="3044136"/>
            <a:ext cx="531050" cy="2728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BD1EC5-B2A6-4C9B-DC97-AE4B8FD7EA64}"/>
              </a:ext>
            </a:extLst>
          </p:cNvPr>
          <p:cNvSpPr/>
          <p:nvPr/>
        </p:nvSpPr>
        <p:spPr>
          <a:xfrm>
            <a:off x="2234749" y="3052112"/>
            <a:ext cx="531050" cy="2134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00E837-CB93-73D7-D940-FE358EB76C1A}"/>
              </a:ext>
            </a:extLst>
          </p:cNvPr>
          <p:cNvSpPr/>
          <p:nvPr/>
        </p:nvSpPr>
        <p:spPr>
          <a:xfrm>
            <a:off x="4751125" y="3045087"/>
            <a:ext cx="531050" cy="4962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5219DF-EA79-7B91-FD58-E09F89CAF4F6}"/>
              </a:ext>
            </a:extLst>
          </p:cNvPr>
          <p:cNvSpPr/>
          <p:nvPr/>
        </p:nvSpPr>
        <p:spPr>
          <a:xfrm>
            <a:off x="4189260" y="2202984"/>
            <a:ext cx="531050" cy="8411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129347-ADA0-1C78-0C47-9F552A84708B}"/>
              </a:ext>
            </a:extLst>
          </p:cNvPr>
          <p:cNvSpPr/>
          <p:nvPr/>
        </p:nvSpPr>
        <p:spPr>
          <a:xfrm>
            <a:off x="5305217" y="2426828"/>
            <a:ext cx="531050" cy="62646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A6DC80-AFF9-9909-F2E8-AC963CEC4C0A}"/>
              </a:ext>
            </a:extLst>
          </p:cNvPr>
          <p:cNvSpPr/>
          <p:nvPr/>
        </p:nvSpPr>
        <p:spPr>
          <a:xfrm>
            <a:off x="7636763" y="3052660"/>
            <a:ext cx="531050" cy="5752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17BCB1-9D63-8925-1914-FAB9FAD35322}"/>
              </a:ext>
            </a:extLst>
          </p:cNvPr>
          <p:cNvSpPr/>
          <p:nvPr/>
        </p:nvSpPr>
        <p:spPr>
          <a:xfrm>
            <a:off x="7090130" y="1611534"/>
            <a:ext cx="531050" cy="1430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6C5E3F-C530-C44F-54BB-250F10B5A25D}"/>
              </a:ext>
            </a:extLst>
          </p:cNvPr>
          <p:cNvSpPr/>
          <p:nvPr/>
        </p:nvSpPr>
        <p:spPr>
          <a:xfrm>
            <a:off x="8172687" y="1850113"/>
            <a:ext cx="531050" cy="12015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AD5377-5221-7E67-FC42-479D86AD3FC5}"/>
              </a:ext>
            </a:extLst>
          </p:cNvPr>
          <p:cNvSpPr txBox="1"/>
          <p:nvPr/>
        </p:nvSpPr>
        <p:spPr>
          <a:xfrm>
            <a:off x="1126260" y="2488539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$174k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6A0B30-7E60-2832-DA7B-E39472975531}"/>
              </a:ext>
            </a:extLst>
          </p:cNvPr>
          <p:cNvSpPr txBox="1"/>
          <p:nvPr/>
        </p:nvSpPr>
        <p:spPr>
          <a:xfrm>
            <a:off x="1692999" y="3461119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$2.2M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ADF7D8-C92D-1C79-45DA-B9EBB9F9D3D4}"/>
              </a:ext>
            </a:extLst>
          </p:cNvPr>
          <p:cNvSpPr txBox="1"/>
          <p:nvPr/>
        </p:nvSpPr>
        <p:spPr>
          <a:xfrm>
            <a:off x="2304681" y="3381283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$2M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5D6A12-1F86-62D5-831D-F6DB70751B59}"/>
              </a:ext>
            </a:extLst>
          </p:cNvPr>
          <p:cNvSpPr txBox="1"/>
          <p:nvPr/>
        </p:nvSpPr>
        <p:spPr>
          <a:xfrm>
            <a:off x="4152526" y="1850113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$7M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C0F6FC-28AB-C75B-EB7F-97329BBE0DCE}"/>
              </a:ext>
            </a:extLst>
          </p:cNvPr>
          <p:cNvSpPr txBox="1"/>
          <p:nvPr/>
        </p:nvSpPr>
        <p:spPr>
          <a:xfrm>
            <a:off x="4748421" y="3531203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$</a:t>
            </a:r>
            <a:r>
              <a:rPr lang="ru-RU" sz="1600"/>
              <a:t>3</a:t>
            </a:r>
            <a:r>
              <a:rPr lang="en-US" sz="1600"/>
              <a:t>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06BD37-9765-35CC-85FE-BCAD64713480}"/>
              </a:ext>
            </a:extLst>
          </p:cNvPr>
          <p:cNvSpPr txBox="1"/>
          <p:nvPr/>
        </p:nvSpPr>
        <p:spPr>
          <a:xfrm>
            <a:off x="5177834" y="2019390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$4M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B8D457-73E2-F267-5B78-119FC6853AFB}"/>
              </a:ext>
            </a:extLst>
          </p:cNvPr>
          <p:cNvSpPr txBox="1"/>
          <p:nvPr/>
        </p:nvSpPr>
        <p:spPr>
          <a:xfrm>
            <a:off x="6964784" y="118535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$29M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2240B9-DA38-A759-2AEA-CC617273A1BD}"/>
              </a:ext>
            </a:extLst>
          </p:cNvPr>
          <p:cNvSpPr txBox="1"/>
          <p:nvPr/>
        </p:nvSpPr>
        <p:spPr>
          <a:xfrm>
            <a:off x="7561939" y="3639819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$4.5M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CC3D32-386C-58D3-349B-7D0E71095ED7}"/>
              </a:ext>
            </a:extLst>
          </p:cNvPr>
          <p:cNvSpPr txBox="1"/>
          <p:nvPr/>
        </p:nvSpPr>
        <p:spPr>
          <a:xfrm>
            <a:off x="8102222" y="1495949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$24M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1E4E12-7E71-163D-C622-B2E08967CADF}"/>
              </a:ext>
            </a:extLst>
          </p:cNvPr>
          <p:cNvSpPr txBox="1"/>
          <p:nvPr/>
        </p:nvSpPr>
        <p:spPr>
          <a:xfrm>
            <a:off x="2168719" y="4049008"/>
            <a:ext cx="692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2060"/>
                </a:solidFill>
              </a:rPr>
              <a:t>Year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59D073-7481-0E42-2B66-0D877BEAAD57}"/>
              </a:ext>
            </a:extLst>
          </p:cNvPr>
          <p:cNvSpPr txBox="1"/>
          <p:nvPr/>
        </p:nvSpPr>
        <p:spPr>
          <a:xfrm>
            <a:off x="4697334" y="4049008"/>
            <a:ext cx="692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2060"/>
                </a:solidFill>
              </a:rPr>
              <a:t>Year 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76C2C0-3418-9497-80D7-4FB7190853FC}"/>
              </a:ext>
            </a:extLst>
          </p:cNvPr>
          <p:cNvSpPr txBox="1"/>
          <p:nvPr/>
        </p:nvSpPr>
        <p:spPr>
          <a:xfrm>
            <a:off x="7499583" y="4051201"/>
            <a:ext cx="692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2060"/>
                </a:solidFill>
              </a:rPr>
              <a:t>Year 5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9B6468-F5B3-56B1-9002-43A830E5305B}"/>
              </a:ext>
            </a:extLst>
          </p:cNvPr>
          <p:cNvCxnSpPr>
            <a:cxnSpLocks/>
          </p:cNvCxnSpPr>
          <p:nvPr/>
        </p:nvCxnSpPr>
        <p:spPr>
          <a:xfrm>
            <a:off x="1036644" y="3044344"/>
            <a:ext cx="8061071" cy="3971"/>
          </a:xfrm>
          <a:prstGeom prst="straightConnector1">
            <a:avLst/>
          </a:prstGeom>
          <a:ln w="95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46A9ED5-6301-A6A9-E665-7D3BD35DAD07}"/>
              </a:ext>
            </a:extLst>
          </p:cNvPr>
          <p:cNvCxnSpPr>
            <a:cxnSpLocks/>
          </p:cNvCxnSpPr>
          <p:nvPr/>
        </p:nvCxnSpPr>
        <p:spPr>
          <a:xfrm flipV="1">
            <a:off x="1063784" y="1185350"/>
            <a:ext cx="0" cy="1886134"/>
          </a:xfrm>
          <a:prstGeom prst="straightConnector1">
            <a:avLst/>
          </a:prstGeom>
          <a:ln w="95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655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1087</Words>
  <Application>Microsoft Macintosh PowerPoint</Application>
  <PresentationFormat>Widescreen</PresentationFormat>
  <Paragraphs>222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ui-sans-serif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Helen Martsynishena</cp:lastModifiedBy>
  <cp:revision>11</cp:revision>
  <dcterms:created xsi:type="dcterms:W3CDTF">2025-11-10T17:03:56Z</dcterms:created>
  <dcterms:modified xsi:type="dcterms:W3CDTF">2026-04-16T18:13:07Z</dcterms:modified>
</cp:coreProperties>
</file>