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8"/>
  </p:notesMasterIdLst>
  <p:handoutMasterIdLst>
    <p:handoutMasterId r:id="rId39"/>
  </p:handoutMasterIdLst>
  <p:sldIdLst>
    <p:sldId id="311" r:id="rId5"/>
    <p:sldId id="337" r:id="rId6"/>
    <p:sldId id="260" r:id="rId7"/>
    <p:sldId id="338" r:id="rId8"/>
    <p:sldId id="369" r:id="rId9"/>
    <p:sldId id="394" r:id="rId10"/>
    <p:sldId id="401" r:id="rId11"/>
    <p:sldId id="405" r:id="rId12"/>
    <p:sldId id="402" r:id="rId13"/>
    <p:sldId id="340" r:id="rId14"/>
    <p:sldId id="395" r:id="rId15"/>
    <p:sldId id="406" r:id="rId16"/>
    <p:sldId id="341" r:id="rId17"/>
    <p:sldId id="403" r:id="rId18"/>
    <p:sldId id="368" r:id="rId19"/>
    <p:sldId id="407" r:id="rId20"/>
    <p:sldId id="365" r:id="rId21"/>
    <p:sldId id="364" r:id="rId22"/>
    <p:sldId id="343" r:id="rId23"/>
    <p:sldId id="366" r:id="rId24"/>
    <p:sldId id="362" r:id="rId25"/>
    <p:sldId id="301" r:id="rId26"/>
    <p:sldId id="392" r:id="rId27"/>
    <p:sldId id="408" r:id="rId28"/>
    <p:sldId id="383" r:id="rId29"/>
    <p:sldId id="398" r:id="rId30"/>
    <p:sldId id="379" r:id="rId31"/>
    <p:sldId id="374" r:id="rId32"/>
    <p:sldId id="391" r:id="rId33"/>
    <p:sldId id="352" r:id="rId34"/>
    <p:sldId id="372" r:id="rId35"/>
    <p:sldId id="404" r:id="rId36"/>
    <p:sldId id="3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14762E-2C3F-3A1B-157A-0E833C520501}" name="Boris Khazin" initials="BK" userId="9a3e989646bdfff3" providerId="Windows Live"/>
  <p188:author id="{F0B240B8-F445-7199-F412-593535ED70D8}" name="Helen Martsynishena" initials="HM" userId="fec22a01a5c19d0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96143"/>
  </p:normalViewPr>
  <p:slideViewPr>
    <p:cSldViewPr snapToGrid="0">
      <p:cViewPr>
        <p:scale>
          <a:sx n="114" d="100"/>
          <a:sy n="114" d="100"/>
        </p:scale>
        <p:origin x="496" y="23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B00D58-42E8-B3A6-0C00-A6F739107E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FE9FBB-2D8D-BCA2-EB41-0B773ABCC2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75E59E-FDCA-437C-950E-DDC162CC899F}" type="datetimeFigureOut">
              <a:rPr lang="en-US" smtClean="0"/>
              <a:t>10/15/2025</a:t>
            </a:fld>
            <a:endParaRPr lang="en-US"/>
          </a:p>
        </p:txBody>
      </p:sp>
      <p:sp>
        <p:nvSpPr>
          <p:cNvPr id="4" name="Footer Placeholder 3">
            <a:extLst>
              <a:ext uri="{FF2B5EF4-FFF2-40B4-BE49-F238E27FC236}">
                <a16:creationId xmlns:a16="http://schemas.microsoft.com/office/drawing/2014/main" id="{9F605B67-9F3D-29A7-6397-7E2BEADB9F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338E526-04BA-5DE5-594E-F17BCE643A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A7E021-20CB-406E-9C36-02565894EE33}" type="slidenum">
              <a:rPr lang="en-US" smtClean="0"/>
              <a:t>‹#›</a:t>
            </a:fld>
            <a:endParaRPr lang="en-US"/>
          </a:p>
        </p:txBody>
      </p:sp>
    </p:spTree>
    <p:extLst>
      <p:ext uri="{BB962C8B-B14F-4D97-AF65-F5344CB8AC3E}">
        <p14:creationId xmlns:p14="http://schemas.microsoft.com/office/powerpoint/2010/main" val="2542704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03B5A-21DF-4BBB-8059-B6B192FC641E}"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F503-E31C-4FCE-86D9-0C61A5CBE283}" type="slidenum">
              <a:rPr lang="en-US" smtClean="0"/>
              <a:t>‹#›</a:t>
            </a:fld>
            <a:endParaRPr lang="en-US"/>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1</a:t>
            </a:fld>
            <a:endParaRPr lang="en-US" dirty="0"/>
          </a:p>
        </p:txBody>
      </p:sp>
    </p:spTree>
    <p:extLst>
      <p:ext uri="{BB962C8B-B14F-4D97-AF65-F5344CB8AC3E}">
        <p14:creationId xmlns:p14="http://schemas.microsoft.com/office/powerpoint/2010/main" val="178383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28CCED03-AD6D-E404-87F3-A3A6382CB3C3}"/>
            </a:ext>
          </a:extLst>
        </p:cNvPr>
        <p:cNvGrpSpPr/>
        <p:nvPr/>
      </p:nvGrpSpPr>
      <p:grpSpPr>
        <a:xfrm>
          <a:off x="0" y="0"/>
          <a:ext cx="0" cy="0"/>
          <a:chOff x="0" y="0"/>
          <a:chExt cx="0" cy="0"/>
        </a:xfrm>
      </p:grpSpPr>
      <p:sp>
        <p:nvSpPr>
          <p:cNvPr id="301" name="Google Shape;301;p9:notes">
            <a:extLst>
              <a:ext uri="{FF2B5EF4-FFF2-40B4-BE49-F238E27FC236}">
                <a16:creationId xmlns:a16="http://schemas.microsoft.com/office/drawing/2014/main" id="{D7F14901-AE20-DDB4-5304-624BA1C83B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a:extLst>
              <a:ext uri="{FF2B5EF4-FFF2-40B4-BE49-F238E27FC236}">
                <a16:creationId xmlns:a16="http://schemas.microsoft.com/office/drawing/2014/main" id="{1E508C2C-9622-9F67-EAC9-AB9FF60060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6861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2CCA1CFF-5367-5289-56A3-BA9B39862F48}"/>
            </a:ext>
          </a:extLst>
        </p:cNvPr>
        <p:cNvGrpSpPr/>
        <p:nvPr/>
      </p:nvGrpSpPr>
      <p:grpSpPr>
        <a:xfrm>
          <a:off x="0" y="0"/>
          <a:ext cx="0" cy="0"/>
          <a:chOff x="0" y="0"/>
          <a:chExt cx="0" cy="0"/>
        </a:xfrm>
      </p:grpSpPr>
      <p:sp>
        <p:nvSpPr>
          <p:cNvPr id="301" name="Google Shape;301;p9:notes">
            <a:extLst>
              <a:ext uri="{FF2B5EF4-FFF2-40B4-BE49-F238E27FC236}">
                <a16:creationId xmlns:a16="http://schemas.microsoft.com/office/drawing/2014/main" id="{28E34893-9027-F638-3400-A32877E790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a:extLst>
              <a:ext uri="{FF2B5EF4-FFF2-40B4-BE49-F238E27FC236}">
                <a16:creationId xmlns:a16="http://schemas.microsoft.com/office/drawing/2014/main" id="{7531BC14-35D3-4E71-5240-37C4886BB4D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70304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0FD9A6A6-2B7B-1D22-8251-2DC03DD8056F}"/>
            </a:ext>
          </a:extLst>
        </p:cNvPr>
        <p:cNvGrpSpPr/>
        <p:nvPr/>
      </p:nvGrpSpPr>
      <p:grpSpPr>
        <a:xfrm>
          <a:off x="0" y="0"/>
          <a:ext cx="0" cy="0"/>
          <a:chOff x="0" y="0"/>
          <a:chExt cx="0" cy="0"/>
        </a:xfrm>
      </p:grpSpPr>
      <p:sp>
        <p:nvSpPr>
          <p:cNvPr id="301" name="Google Shape;301;p9:notes">
            <a:extLst>
              <a:ext uri="{FF2B5EF4-FFF2-40B4-BE49-F238E27FC236}">
                <a16:creationId xmlns:a16="http://schemas.microsoft.com/office/drawing/2014/main" id="{28967130-44EC-C3FC-9AA5-DC3D0F3C0D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a:extLst>
              <a:ext uri="{FF2B5EF4-FFF2-40B4-BE49-F238E27FC236}">
                <a16:creationId xmlns:a16="http://schemas.microsoft.com/office/drawing/2014/main" id="{1A0BA745-CC66-F0C9-7DED-879A5F22E9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9717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0FD9A6A6-2B7B-1D22-8251-2DC03DD8056F}"/>
            </a:ext>
          </a:extLst>
        </p:cNvPr>
        <p:cNvGrpSpPr/>
        <p:nvPr/>
      </p:nvGrpSpPr>
      <p:grpSpPr>
        <a:xfrm>
          <a:off x="0" y="0"/>
          <a:ext cx="0" cy="0"/>
          <a:chOff x="0" y="0"/>
          <a:chExt cx="0" cy="0"/>
        </a:xfrm>
      </p:grpSpPr>
      <p:sp>
        <p:nvSpPr>
          <p:cNvPr id="301" name="Google Shape;301;p9:notes">
            <a:extLst>
              <a:ext uri="{FF2B5EF4-FFF2-40B4-BE49-F238E27FC236}">
                <a16:creationId xmlns:a16="http://schemas.microsoft.com/office/drawing/2014/main" id="{28967130-44EC-C3FC-9AA5-DC3D0F3C0D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a:extLst>
              <a:ext uri="{FF2B5EF4-FFF2-40B4-BE49-F238E27FC236}">
                <a16:creationId xmlns:a16="http://schemas.microsoft.com/office/drawing/2014/main" id="{1A0BA745-CC66-F0C9-7DED-879A5F22E97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748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1EF503-E31C-4FCE-86D9-0C61A5CBE283}" type="slidenum">
              <a:rPr lang="en-US" smtClean="0"/>
              <a:t>16</a:t>
            </a:fld>
            <a:endParaRPr lang="en-US"/>
          </a:p>
        </p:txBody>
      </p:sp>
    </p:spTree>
    <p:extLst>
      <p:ext uri="{BB962C8B-B14F-4D97-AF65-F5344CB8AC3E}">
        <p14:creationId xmlns:p14="http://schemas.microsoft.com/office/powerpoint/2010/main" val="3082942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B14BB-01F3-2B57-2948-65605F15F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8595E-2350-66BE-BA87-D5D3A1427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110AD-B86D-BC14-D278-0D27B18185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724581-EA3C-AA8A-1600-9EB88CB0B686}"/>
              </a:ext>
            </a:extLst>
          </p:cNvPr>
          <p:cNvSpPr>
            <a:spLocks noGrp="1"/>
          </p:cNvSpPr>
          <p:nvPr>
            <p:ph type="sldNum" sz="quarter" idx="5"/>
          </p:nvPr>
        </p:nvSpPr>
        <p:spPr/>
        <p:txBody>
          <a:bodyPr/>
          <a:lstStyle/>
          <a:p>
            <a:fld id="{F61EF503-E31C-4FCE-86D9-0C61A5CBE283}" type="slidenum">
              <a:rPr lang="en-US" smtClean="0"/>
              <a:t>17</a:t>
            </a:fld>
            <a:endParaRPr lang="en-US"/>
          </a:p>
        </p:txBody>
      </p:sp>
    </p:spTree>
    <p:extLst>
      <p:ext uri="{BB962C8B-B14F-4D97-AF65-F5344CB8AC3E}">
        <p14:creationId xmlns:p14="http://schemas.microsoft.com/office/powerpoint/2010/main" val="2333631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EDF70-492B-A772-7521-26052B9C1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83B21-C445-4030-ECA3-16EDFDC69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D8AD9-F4A4-CDF3-004F-40ACE9823C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2F3AA4-D0FC-DD8D-8D83-72568866B53B}"/>
              </a:ext>
            </a:extLst>
          </p:cNvPr>
          <p:cNvSpPr>
            <a:spLocks noGrp="1"/>
          </p:cNvSpPr>
          <p:nvPr>
            <p:ph type="sldNum" sz="quarter" idx="5"/>
          </p:nvPr>
        </p:nvSpPr>
        <p:spPr/>
        <p:txBody>
          <a:bodyPr/>
          <a:lstStyle/>
          <a:p>
            <a:fld id="{F61EF503-E31C-4FCE-86D9-0C61A5CBE283}" type="slidenum">
              <a:rPr lang="en-US" smtClean="0"/>
              <a:t>18</a:t>
            </a:fld>
            <a:endParaRPr lang="en-US"/>
          </a:p>
        </p:txBody>
      </p:sp>
    </p:spTree>
    <p:extLst>
      <p:ext uri="{BB962C8B-B14F-4D97-AF65-F5344CB8AC3E}">
        <p14:creationId xmlns:p14="http://schemas.microsoft.com/office/powerpoint/2010/main" val="417217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80F43-57F2-91B6-8676-D9400BB82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E9EB1-6F69-87A0-B1EC-6B5AFB895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05D7E-F232-C883-3C8E-46ECC7C8F6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2CD3C9-C293-7E94-3C7A-532AF0BC2E19}"/>
              </a:ext>
            </a:extLst>
          </p:cNvPr>
          <p:cNvSpPr>
            <a:spLocks noGrp="1"/>
          </p:cNvSpPr>
          <p:nvPr>
            <p:ph type="sldNum" sz="quarter" idx="5"/>
          </p:nvPr>
        </p:nvSpPr>
        <p:spPr/>
        <p:txBody>
          <a:bodyPr/>
          <a:lstStyle/>
          <a:p>
            <a:fld id="{F61EF503-E31C-4FCE-86D9-0C61A5CBE283}" type="slidenum">
              <a:rPr lang="en-US" smtClean="0"/>
              <a:t>19</a:t>
            </a:fld>
            <a:endParaRPr lang="en-US"/>
          </a:p>
        </p:txBody>
      </p:sp>
    </p:spTree>
    <p:extLst>
      <p:ext uri="{BB962C8B-B14F-4D97-AF65-F5344CB8AC3E}">
        <p14:creationId xmlns:p14="http://schemas.microsoft.com/office/powerpoint/2010/main" val="334575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C32B-4B90-ED63-562F-12DE5829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23FC-A5F4-4B9F-AC12-38ECCBDE0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B921-D872-2C7A-D566-358E5C24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BC942-6920-95FF-9C1B-B4D8CF3C0D08}"/>
              </a:ext>
            </a:extLst>
          </p:cNvPr>
          <p:cNvSpPr>
            <a:spLocks noGrp="1"/>
          </p:cNvSpPr>
          <p:nvPr>
            <p:ph type="sldNum" sz="quarter" idx="5"/>
          </p:nvPr>
        </p:nvSpPr>
        <p:spPr/>
        <p:txBody>
          <a:bodyPr/>
          <a:lstStyle/>
          <a:p>
            <a:fld id="{F61EF503-E31C-4FCE-86D9-0C61A5CBE283}" type="slidenum">
              <a:rPr lang="en-US" smtClean="0"/>
              <a:t>20</a:t>
            </a:fld>
            <a:endParaRPr lang="en-US"/>
          </a:p>
        </p:txBody>
      </p:sp>
    </p:spTree>
    <p:extLst>
      <p:ext uri="{BB962C8B-B14F-4D97-AF65-F5344CB8AC3E}">
        <p14:creationId xmlns:p14="http://schemas.microsoft.com/office/powerpoint/2010/main" val="1567135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C32B-4B90-ED63-562F-12DE5829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23FC-A5F4-4B9F-AC12-38ECCBDE0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B921-D872-2C7A-D566-358E5C24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BC942-6920-95FF-9C1B-B4D8CF3C0D08}"/>
              </a:ext>
            </a:extLst>
          </p:cNvPr>
          <p:cNvSpPr>
            <a:spLocks noGrp="1"/>
          </p:cNvSpPr>
          <p:nvPr>
            <p:ph type="sldNum" sz="quarter" idx="5"/>
          </p:nvPr>
        </p:nvSpPr>
        <p:spPr/>
        <p:txBody>
          <a:bodyPr/>
          <a:lstStyle/>
          <a:p>
            <a:fld id="{F61EF503-E31C-4FCE-86D9-0C61A5CBE283}" type="slidenum">
              <a:rPr lang="en-US" smtClean="0"/>
              <a:t>21</a:t>
            </a:fld>
            <a:endParaRPr lang="en-US"/>
          </a:p>
        </p:txBody>
      </p:sp>
    </p:spTree>
    <p:extLst>
      <p:ext uri="{BB962C8B-B14F-4D97-AF65-F5344CB8AC3E}">
        <p14:creationId xmlns:p14="http://schemas.microsoft.com/office/powerpoint/2010/main" val="150561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7C32B7CE-DC16-DFC8-6557-AC23463BAA28}"/>
            </a:ext>
          </a:extLst>
        </p:cNvPr>
        <p:cNvGrpSpPr/>
        <p:nvPr/>
      </p:nvGrpSpPr>
      <p:grpSpPr>
        <a:xfrm>
          <a:off x="0" y="0"/>
          <a:ext cx="0" cy="0"/>
          <a:chOff x="0" y="0"/>
          <a:chExt cx="0" cy="0"/>
        </a:xfrm>
      </p:grpSpPr>
      <p:sp>
        <p:nvSpPr>
          <p:cNvPr id="301" name="Google Shape;301;p9:notes">
            <a:extLst>
              <a:ext uri="{FF2B5EF4-FFF2-40B4-BE49-F238E27FC236}">
                <a16:creationId xmlns:a16="http://schemas.microsoft.com/office/drawing/2014/main" id="{41265A8E-463D-A3ED-99C9-8F5C7849FE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a:extLst>
              <a:ext uri="{FF2B5EF4-FFF2-40B4-BE49-F238E27FC236}">
                <a16:creationId xmlns:a16="http://schemas.microsoft.com/office/drawing/2014/main" id="{F5BCDB5B-292A-D63B-5241-AB50E588694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9916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1EF503-E31C-4FCE-86D9-0C61A5CBE283}" type="slidenum">
              <a:rPr lang="en-US" smtClean="0"/>
              <a:t>22</a:t>
            </a:fld>
            <a:endParaRPr lang="en-US"/>
          </a:p>
        </p:txBody>
      </p:sp>
    </p:spTree>
    <p:extLst>
      <p:ext uri="{BB962C8B-B14F-4D97-AF65-F5344CB8AC3E}">
        <p14:creationId xmlns:p14="http://schemas.microsoft.com/office/powerpoint/2010/main" val="4127753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C32B-4B90-ED63-562F-12DE5829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23FC-A5F4-4B9F-AC12-38ECCBDE0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B921-D872-2C7A-D566-358E5C24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BC942-6920-95FF-9C1B-B4D8CF3C0D08}"/>
              </a:ext>
            </a:extLst>
          </p:cNvPr>
          <p:cNvSpPr>
            <a:spLocks noGrp="1"/>
          </p:cNvSpPr>
          <p:nvPr>
            <p:ph type="sldNum" sz="quarter" idx="5"/>
          </p:nvPr>
        </p:nvSpPr>
        <p:spPr/>
        <p:txBody>
          <a:bodyPr/>
          <a:lstStyle/>
          <a:p>
            <a:fld id="{F61EF503-E31C-4FCE-86D9-0C61A5CBE283}" type="slidenum">
              <a:rPr lang="en-US" smtClean="0"/>
              <a:t>23</a:t>
            </a:fld>
            <a:endParaRPr lang="en-US"/>
          </a:p>
        </p:txBody>
      </p:sp>
    </p:spTree>
    <p:extLst>
      <p:ext uri="{BB962C8B-B14F-4D97-AF65-F5344CB8AC3E}">
        <p14:creationId xmlns:p14="http://schemas.microsoft.com/office/powerpoint/2010/main" val="376696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25</a:t>
            </a:fld>
            <a:endParaRPr lang="en-US"/>
          </a:p>
        </p:txBody>
      </p:sp>
    </p:spTree>
    <p:extLst>
      <p:ext uri="{BB962C8B-B14F-4D97-AF65-F5344CB8AC3E}">
        <p14:creationId xmlns:p14="http://schemas.microsoft.com/office/powerpoint/2010/main" val="2641552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1EF503-E31C-4FCE-86D9-0C61A5CBE283}" type="slidenum">
              <a:rPr lang="en-US" smtClean="0"/>
              <a:t>26</a:t>
            </a:fld>
            <a:endParaRPr lang="en-US"/>
          </a:p>
        </p:txBody>
      </p:sp>
    </p:spTree>
    <p:extLst>
      <p:ext uri="{BB962C8B-B14F-4D97-AF65-F5344CB8AC3E}">
        <p14:creationId xmlns:p14="http://schemas.microsoft.com/office/powerpoint/2010/main" val="2927585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27</a:t>
            </a:fld>
            <a:endParaRPr lang="en-US"/>
          </a:p>
        </p:txBody>
      </p:sp>
    </p:spTree>
    <p:extLst>
      <p:ext uri="{BB962C8B-B14F-4D97-AF65-F5344CB8AC3E}">
        <p14:creationId xmlns:p14="http://schemas.microsoft.com/office/powerpoint/2010/main" val="2248311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EDF70-492B-A772-7521-26052B9C1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83B21-C445-4030-ECA3-16EDFDC69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D8AD9-F4A4-CDF3-004F-40ACE9823C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2F3AA4-D0FC-DD8D-8D83-72568866B53B}"/>
              </a:ext>
            </a:extLst>
          </p:cNvPr>
          <p:cNvSpPr>
            <a:spLocks noGrp="1"/>
          </p:cNvSpPr>
          <p:nvPr>
            <p:ph type="sldNum" sz="quarter" idx="5"/>
          </p:nvPr>
        </p:nvSpPr>
        <p:spPr/>
        <p:txBody>
          <a:bodyPr/>
          <a:lstStyle/>
          <a:p>
            <a:fld id="{F61EF503-E31C-4FCE-86D9-0C61A5CBE283}" type="slidenum">
              <a:rPr lang="en-US" smtClean="0"/>
              <a:t>28</a:t>
            </a:fld>
            <a:endParaRPr lang="en-US"/>
          </a:p>
        </p:txBody>
      </p:sp>
    </p:spTree>
    <p:extLst>
      <p:ext uri="{BB962C8B-B14F-4D97-AF65-F5344CB8AC3E}">
        <p14:creationId xmlns:p14="http://schemas.microsoft.com/office/powerpoint/2010/main" val="3109161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EDF70-492B-A772-7521-26052B9C1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83B21-C445-4030-ECA3-16EDFDC69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D8AD9-F4A4-CDF3-004F-40ACE9823C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2F3AA4-D0FC-DD8D-8D83-72568866B53B}"/>
              </a:ext>
            </a:extLst>
          </p:cNvPr>
          <p:cNvSpPr>
            <a:spLocks noGrp="1"/>
          </p:cNvSpPr>
          <p:nvPr>
            <p:ph type="sldNum" sz="quarter" idx="5"/>
          </p:nvPr>
        </p:nvSpPr>
        <p:spPr/>
        <p:txBody>
          <a:bodyPr/>
          <a:lstStyle/>
          <a:p>
            <a:fld id="{F61EF503-E31C-4FCE-86D9-0C61A5CBE283}" type="slidenum">
              <a:rPr lang="en-US" smtClean="0"/>
              <a:t>29</a:t>
            </a:fld>
            <a:endParaRPr lang="en-US"/>
          </a:p>
        </p:txBody>
      </p:sp>
    </p:spTree>
    <p:extLst>
      <p:ext uri="{BB962C8B-B14F-4D97-AF65-F5344CB8AC3E}">
        <p14:creationId xmlns:p14="http://schemas.microsoft.com/office/powerpoint/2010/main" val="3962987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30</a:t>
            </a:fld>
            <a:endParaRPr lang="en-US"/>
          </a:p>
        </p:txBody>
      </p:sp>
    </p:spTree>
    <p:extLst>
      <p:ext uri="{BB962C8B-B14F-4D97-AF65-F5344CB8AC3E}">
        <p14:creationId xmlns:p14="http://schemas.microsoft.com/office/powerpoint/2010/main" val="336949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C32B-4B90-ED63-562F-12DE5829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23FC-A5F4-4B9F-AC12-38ECCBDE0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B921-D872-2C7A-D566-358E5C24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BC942-6920-95FF-9C1B-B4D8CF3C0D08}"/>
              </a:ext>
            </a:extLst>
          </p:cNvPr>
          <p:cNvSpPr>
            <a:spLocks noGrp="1"/>
          </p:cNvSpPr>
          <p:nvPr>
            <p:ph type="sldNum" sz="quarter" idx="5"/>
          </p:nvPr>
        </p:nvSpPr>
        <p:spPr/>
        <p:txBody>
          <a:bodyPr/>
          <a:lstStyle/>
          <a:p>
            <a:fld id="{F61EF503-E31C-4FCE-86D9-0C61A5CBE283}" type="slidenum">
              <a:rPr lang="en-US" smtClean="0"/>
              <a:t>31</a:t>
            </a:fld>
            <a:endParaRPr lang="en-US"/>
          </a:p>
        </p:txBody>
      </p:sp>
    </p:spTree>
    <p:extLst>
      <p:ext uri="{BB962C8B-B14F-4D97-AF65-F5344CB8AC3E}">
        <p14:creationId xmlns:p14="http://schemas.microsoft.com/office/powerpoint/2010/main" val="1935889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C32B-4B90-ED63-562F-12DE5829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23FC-A5F4-4B9F-AC12-38ECCBDE0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B921-D872-2C7A-D566-358E5C24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BC942-6920-95FF-9C1B-B4D8CF3C0D08}"/>
              </a:ext>
            </a:extLst>
          </p:cNvPr>
          <p:cNvSpPr>
            <a:spLocks noGrp="1"/>
          </p:cNvSpPr>
          <p:nvPr>
            <p:ph type="sldNum" sz="quarter" idx="5"/>
          </p:nvPr>
        </p:nvSpPr>
        <p:spPr/>
        <p:txBody>
          <a:bodyPr/>
          <a:lstStyle/>
          <a:p>
            <a:fld id="{F61EF503-E31C-4FCE-86D9-0C61A5CBE283}" type="slidenum">
              <a:rPr lang="en-US" smtClean="0"/>
              <a:t>32</a:t>
            </a:fld>
            <a:endParaRPr lang="en-US"/>
          </a:p>
        </p:txBody>
      </p:sp>
    </p:spTree>
    <p:extLst>
      <p:ext uri="{BB962C8B-B14F-4D97-AF65-F5344CB8AC3E}">
        <p14:creationId xmlns:p14="http://schemas.microsoft.com/office/powerpoint/2010/main" val="342922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3C32B-4B90-ED63-562F-12DE58293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F23FC-A5F4-4B9F-AC12-38ECCBDE0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0B921-D872-2C7A-D566-358E5C2498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BC942-6920-95FF-9C1B-B4D8CF3C0D08}"/>
              </a:ext>
            </a:extLst>
          </p:cNvPr>
          <p:cNvSpPr>
            <a:spLocks noGrp="1"/>
          </p:cNvSpPr>
          <p:nvPr>
            <p:ph type="sldNum" sz="quarter" idx="5"/>
          </p:nvPr>
        </p:nvSpPr>
        <p:spPr/>
        <p:txBody>
          <a:bodyPr/>
          <a:lstStyle/>
          <a:p>
            <a:fld id="{F61EF503-E31C-4FCE-86D9-0C61A5CBE283}" type="slidenum">
              <a:rPr lang="en-US" smtClean="0"/>
              <a:t>33</a:t>
            </a:fld>
            <a:endParaRPr lang="en-US"/>
          </a:p>
        </p:txBody>
      </p:sp>
    </p:spTree>
    <p:extLst>
      <p:ext uri="{BB962C8B-B14F-4D97-AF65-F5344CB8AC3E}">
        <p14:creationId xmlns:p14="http://schemas.microsoft.com/office/powerpoint/2010/main" val="10497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E0ABFA72-85B7-DCE0-47B4-72A88A9A8E69}"/>
            </a:ext>
          </a:extLst>
        </p:cNvPr>
        <p:cNvGrpSpPr/>
        <p:nvPr/>
      </p:nvGrpSpPr>
      <p:grpSpPr>
        <a:xfrm>
          <a:off x="0" y="0"/>
          <a:ext cx="0" cy="0"/>
          <a:chOff x="0" y="0"/>
          <a:chExt cx="0" cy="0"/>
        </a:xfrm>
      </p:grpSpPr>
      <p:sp>
        <p:nvSpPr>
          <p:cNvPr id="301" name="Google Shape;301;p9:notes">
            <a:extLst>
              <a:ext uri="{FF2B5EF4-FFF2-40B4-BE49-F238E27FC236}">
                <a16:creationId xmlns:a16="http://schemas.microsoft.com/office/drawing/2014/main" id="{9A51A0C9-9A64-FD49-5439-5B9382E586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9:notes">
            <a:extLst>
              <a:ext uri="{FF2B5EF4-FFF2-40B4-BE49-F238E27FC236}">
                <a16:creationId xmlns:a16="http://schemas.microsoft.com/office/drawing/2014/main" id="{D04532B1-2C59-520A-1A8D-C272BBCD04A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7098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5</a:t>
            </a:fld>
            <a:endParaRPr lang="en-US"/>
          </a:p>
        </p:txBody>
      </p:sp>
    </p:spTree>
    <p:extLst>
      <p:ext uri="{BB962C8B-B14F-4D97-AF65-F5344CB8AC3E}">
        <p14:creationId xmlns:p14="http://schemas.microsoft.com/office/powerpoint/2010/main" val="151078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1EF503-E31C-4FCE-86D9-0C61A5CBE283}" type="slidenum">
              <a:rPr lang="en-US" smtClean="0"/>
              <a:t>6</a:t>
            </a:fld>
            <a:endParaRPr lang="en-US"/>
          </a:p>
        </p:txBody>
      </p:sp>
    </p:spTree>
    <p:extLst>
      <p:ext uri="{BB962C8B-B14F-4D97-AF65-F5344CB8AC3E}">
        <p14:creationId xmlns:p14="http://schemas.microsoft.com/office/powerpoint/2010/main" val="3716733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7</a:t>
            </a:fld>
            <a:endParaRPr lang="en-US"/>
          </a:p>
        </p:txBody>
      </p:sp>
    </p:spTree>
    <p:extLst>
      <p:ext uri="{BB962C8B-B14F-4D97-AF65-F5344CB8AC3E}">
        <p14:creationId xmlns:p14="http://schemas.microsoft.com/office/powerpoint/2010/main" val="254227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8</a:t>
            </a:fld>
            <a:endParaRPr lang="en-US"/>
          </a:p>
        </p:txBody>
      </p:sp>
    </p:spTree>
    <p:extLst>
      <p:ext uri="{BB962C8B-B14F-4D97-AF65-F5344CB8AC3E}">
        <p14:creationId xmlns:p14="http://schemas.microsoft.com/office/powerpoint/2010/main" val="395144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B4CD-7BAB-6C42-D473-305EEAD4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A463-1C6E-049B-6D7E-4A2FFA21E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92A4C-FF64-2E68-357A-EAAAD222B8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38E26-7233-861E-E294-82D96CF93282}"/>
              </a:ext>
            </a:extLst>
          </p:cNvPr>
          <p:cNvSpPr>
            <a:spLocks noGrp="1"/>
          </p:cNvSpPr>
          <p:nvPr>
            <p:ph type="sldNum" sz="quarter" idx="5"/>
          </p:nvPr>
        </p:nvSpPr>
        <p:spPr/>
        <p:txBody>
          <a:bodyPr/>
          <a:lstStyle/>
          <a:p>
            <a:fld id="{F61EF503-E31C-4FCE-86D9-0C61A5CBE283}" type="slidenum">
              <a:rPr lang="en-US" smtClean="0"/>
              <a:t>9</a:t>
            </a:fld>
            <a:endParaRPr lang="en-US"/>
          </a:p>
        </p:txBody>
      </p:sp>
    </p:spTree>
    <p:extLst>
      <p:ext uri="{BB962C8B-B14F-4D97-AF65-F5344CB8AC3E}">
        <p14:creationId xmlns:p14="http://schemas.microsoft.com/office/powerpoint/2010/main" val="240884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hasCustomPrompt="1"/>
          </p:nvPr>
        </p:nvSpPr>
        <p:spPr>
          <a:xfrm>
            <a:off x="3947746" y="0"/>
            <a:ext cx="8244254"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lvl1pPr marL="0" indent="0" algn="ctr">
              <a:buNone/>
              <a:defRPr/>
            </a:lvl1pPr>
          </a:lstStyle>
          <a:p>
            <a:r>
              <a:rPr lang="en-US"/>
              <a:t>Click to add picture</a:t>
            </a:r>
          </a:p>
        </p:txBody>
      </p:sp>
      <p:sp>
        <p:nvSpPr>
          <p:cNvPr id="6" name="Title 5">
            <a:extLst>
              <a:ext uri="{FF2B5EF4-FFF2-40B4-BE49-F238E27FC236}">
                <a16:creationId xmlns:a16="http://schemas.microsoft.com/office/drawing/2014/main" id="{208E3DBC-8B68-468D-8087-25FED9397CBE}"/>
              </a:ext>
            </a:extLst>
          </p:cNvPr>
          <p:cNvSpPr>
            <a:spLocks noGrp="1"/>
          </p:cNvSpPr>
          <p:nvPr>
            <p:ph type="title" hasCustomPrompt="1"/>
          </p:nvPr>
        </p:nvSpPr>
        <p:spPr>
          <a:xfrm>
            <a:off x="520697" y="832351"/>
            <a:ext cx="3870148" cy="2043047"/>
          </a:xfrm>
        </p:spPr>
        <p:txBody>
          <a:bodyPr anchor="b" anchorCtr="0"/>
          <a:lstStyle>
            <a:lvl1pPr>
              <a:defRPr sz="3200"/>
            </a:lvl1pPr>
          </a:lstStyle>
          <a:p>
            <a:r>
              <a:rPr lang="en-US"/>
              <a:t>Click to add title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520695" y="3410869"/>
            <a:ext cx="3870149" cy="1801812"/>
          </a:xfrm>
        </p:spPr>
        <p:txBody>
          <a:bodyPr anchor="ctr" anchorCtr="0">
            <a:no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a:t>Click to add subtitle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a:xfrm>
            <a:off x="915988" y="323196"/>
            <a:ext cx="10133012" cy="1382156"/>
          </a:xfrm>
        </p:spPr>
        <p:txBody>
          <a:bodyPr lIns="0">
            <a:noAutofit/>
          </a:bodyPr>
          <a:lstStyle>
            <a:lvl1pPr>
              <a:defRPr sz="3600"/>
            </a:lvl1pPr>
          </a:lstStyle>
          <a:p>
            <a:r>
              <a:rPr lang="en-US"/>
              <a:t>Click to add title</a:t>
            </a:r>
          </a:p>
        </p:txBody>
      </p:sp>
      <p:sp>
        <p:nvSpPr>
          <p:cNvPr id="3" name="Content Placeholder 7">
            <a:extLst>
              <a:ext uri="{FF2B5EF4-FFF2-40B4-BE49-F238E27FC236}">
                <a16:creationId xmlns:a16="http://schemas.microsoft.com/office/drawing/2014/main" id="{92F6FD5E-7670-871F-F72A-39D2A6D7A5B8}"/>
              </a:ext>
            </a:extLst>
          </p:cNvPr>
          <p:cNvSpPr>
            <a:spLocks noGrp="1"/>
          </p:cNvSpPr>
          <p:nvPr>
            <p:ph sz="quarter" idx="12"/>
          </p:nvPr>
        </p:nvSpPr>
        <p:spPr>
          <a:xfrm>
            <a:off x="915988" y="1825625"/>
            <a:ext cx="10133012" cy="4351338"/>
          </a:xfrm>
        </p:spPr>
        <p:txBody>
          <a:bodyPr>
            <a:normAutofit/>
          </a:bodyPr>
          <a:lstStyle>
            <a:lvl1pPr marL="0" indent="0">
              <a:lnSpc>
                <a:spcPct val="120000"/>
              </a:lnSpc>
              <a:buNone/>
              <a:defRPr sz="2800"/>
            </a:lvl1pPr>
            <a:lvl2pPr indent="-182880">
              <a:defRPr sz="2400"/>
            </a:lvl2pPr>
            <a:lvl3pPr indent="-182880">
              <a:defRPr sz="2000"/>
            </a:lvl3pPr>
            <a:lvl4pPr indent="-182880">
              <a:defRPr sz="1800"/>
            </a:lvl4pPr>
            <a:lvl5pPr indent="-18288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8304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a:xfrm>
            <a:off x="838199" y="533401"/>
            <a:ext cx="10692809" cy="1224378"/>
          </a:xfrm>
        </p:spPr>
        <p:txBody>
          <a:bodyPr>
            <a:noAutofit/>
          </a:bodyPr>
          <a:lstStyle>
            <a:lvl1pPr>
              <a:defRPr sz="3600"/>
            </a:lvl1pPr>
          </a:lstStyle>
          <a:p>
            <a:r>
              <a:rPr lang="en-US"/>
              <a:t>Click to add title</a:t>
            </a:r>
          </a:p>
        </p:txBody>
      </p:sp>
      <p:sp>
        <p:nvSpPr>
          <p:cNvPr id="5" name="Content Placeholder 7">
            <a:extLst>
              <a:ext uri="{FF2B5EF4-FFF2-40B4-BE49-F238E27FC236}">
                <a16:creationId xmlns:a16="http://schemas.microsoft.com/office/drawing/2014/main" id="{F67E8194-EC0E-9FB1-EA2A-0BA92AA06E28}"/>
              </a:ext>
            </a:extLst>
          </p:cNvPr>
          <p:cNvSpPr>
            <a:spLocks noGrp="1"/>
          </p:cNvSpPr>
          <p:nvPr>
            <p:ph sz="quarter" idx="12"/>
          </p:nvPr>
        </p:nvSpPr>
        <p:spPr>
          <a:xfrm>
            <a:off x="839788" y="1825625"/>
            <a:ext cx="10691219" cy="4351338"/>
          </a:xfrm>
        </p:spPr>
        <p:txBody>
          <a:bodyPr>
            <a:normAutofit/>
          </a:bodyPr>
          <a:lstStyle>
            <a:lvl1pPr marL="0" indent="0">
              <a:lnSpc>
                <a:spcPct val="120000"/>
              </a:lnSpc>
              <a:buNone/>
              <a:defRPr sz="2800"/>
            </a:lvl1pPr>
            <a:lvl2pPr indent="-182880">
              <a:defRPr sz="2400"/>
            </a:lvl2pPr>
            <a:lvl3pPr indent="-182880">
              <a:defRPr sz="2000"/>
            </a:lvl3pPr>
            <a:lvl4pPr indent="-182880">
              <a:defRPr sz="1800"/>
            </a:lvl4pPr>
            <a:lvl5pPr indent="-18288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7621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291554"/>
            <a:ext cx="10515600" cy="1325563"/>
          </a:xfrm>
        </p:spPr>
        <p:txBody>
          <a:bodyPr>
            <a:noAutofit/>
          </a:bodyPr>
          <a:lstStyle>
            <a:lvl1pPr>
              <a:defRPr sz="3600"/>
            </a:lvl1pPr>
          </a:lstStyle>
          <a:p>
            <a:r>
              <a:rPr lang="en-US"/>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8" y="1734325"/>
            <a:ext cx="5157787"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6172200" y="1734325"/>
            <a:ext cx="5183188"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8" name="Content Placeholder 7">
            <a:extLst>
              <a:ext uri="{FF2B5EF4-FFF2-40B4-BE49-F238E27FC236}">
                <a16:creationId xmlns:a16="http://schemas.microsoft.com/office/drawing/2014/main" id="{34264240-E83B-8A44-A256-95C96E06BFAF}"/>
              </a:ext>
            </a:extLst>
          </p:cNvPr>
          <p:cNvSpPr>
            <a:spLocks noGrp="1"/>
          </p:cNvSpPr>
          <p:nvPr>
            <p:ph sz="quarter" idx="10"/>
          </p:nvPr>
        </p:nvSpPr>
        <p:spPr>
          <a:xfrm>
            <a:off x="839788" y="2558237"/>
            <a:ext cx="5157787"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7">
            <a:extLst>
              <a:ext uri="{FF2B5EF4-FFF2-40B4-BE49-F238E27FC236}">
                <a16:creationId xmlns:a16="http://schemas.microsoft.com/office/drawing/2014/main" id="{9FC8BF9E-2DD3-F860-D883-84D8701BBF77}"/>
              </a:ext>
            </a:extLst>
          </p:cNvPr>
          <p:cNvSpPr>
            <a:spLocks noGrp="1"/>
          </p:cNvSpPr>
          <p:nvPr>
            <p:ph sz="quarter" idx="11"/>
          </p:nvPr>
        </p:nvSpPr>
        <p:spPr>
          <a:xfrm>
            <a:off x="6172200" y="2558237"/>
            <a:ext cx="5180012"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21030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column 2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417680"/>
            <a:ext cx="8167579" cy="1285116"/>
          </a:xfrm>
        </p:spPr>
        <p:txBody>
          <a:bodyPr>
            <a:noAutofit/>
          </a:bodyPr>
          <a:lstStyle>
            <a:lvl1pPr>
              <a:defRPr sz="3600"/>
            </a:lvl1pPr>
          </a:lstStyle>
          <a:p>
            <a:r>
              <a:rPr lang="en-US"/>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9" y="1734325"/>
            <a:ext cx="3886196"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9" name="Content Placeholder 7">
            <a:extLst>
              <a:ext uri="{FF2B5EF4-FFF2-40B4-BE49-F238E27FC236}">
                <a16:creationId xmlns:a16="http://schemas.microsoft.com/office/drawing/2014/main" id="{D44078EB-1D86-9884-C3E8-39B3FCDD3D8E}"/>
              </a:ext>
            </a:extLst>
          </p:cNvPr>
          <p:cNvSpPr>
            <a:spLocks noGrp="1"/>
          </p:cNvSpPr>
          <p:nvPr>
            <p:ph sz="quarter" idx="12"/>
          </p:nvPr>
        </p:nvSpPr>
        <p:spPr>
          <a:xfrm>
            <a:off x="839788" y="2578115"/>
            <a:ext cx="3886197"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5121171" y="1734325"/>
            <a:ext cx="3886196"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8" name="Content Placeholder 7">
            <a:extLst>
              <a:ext uri="{FF2B5EF4-FFF2-40B4-BE49-F238E27FC236}">
                <a16:creationId xmlns:a16="http://schemas.microsoft.com/office/drawing/2014/main" id="{F61CC1A1-BF2A-DBBF-C408-9C7ADD0C60D0}"/>
              </a:ext>
            </a:extLst>
          </p:cNvPr>
          <p:cNvSpPr>
            <a:spLocks noGrp="1"/>
          </p:cNvSpPr>
          <p:nvPr>
            <p:ph sz="quarter" idx="13"/>
          </p:nvPr>
        </p:nvSpPr>
        <p:spPr>
          <a:xfrm>
            <a:off x="5121171" y="2578115"/>
            <a:ext cx="3902943"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F5967279-85CA-A9C7-2EED-78F831C97BD1}"/>
              </a:ext>
            </a:extLst>
          </p:cNvPr>
          <p:cNvSpPr>
            <a:spLocks noGrp="1"/>
          </p:cNvSpPr>
          <p:nvPr>
            <p:ph type="pic" sz="quarter" idx="10" hasCustomPrompt="1"/>
          </p:nvPr>
        </p:nvSpPr>
        <p:spPr>
          <a:xfrm>
            <a:off x="9721850" y="0"/>
            <a:ext cx="2470150" cy="3429000"/>
          </a:xfrm>
          <a:solidFill>
            <a:schemeClr val="accent2"/>
          </a:solidFill>
        </p:spPr>
        <p:txBody>
          <a:bodyPr>
            <a:normAutofit/>
          </a:bodyPr>
          <a:lstStyle>
            <a:lvl1pPr marL="0" indent="0" algn="ctr">
              <a:buNone/>
              <a:defRPr sz="1800"/>
            </a:lvl1pPr>
          </a:lstStyle>
          <a:p>
            <a:r>
              <a:rPr lang="en-US"/>
              <a:t>Click to add picture</a:t>
            </a:r>
          </a:p>
        </p:txBody>
      </p:sp>
      <p:sp>
        <p:nvSpPr>
          <p:cNvPr id="11" name="Picture Placeholder 9">
            <a:extLst>
              <a:ext uri="{FF2B5EF4-FFF2-40B4-BE49-F238E27FC236}">
                <a16:creationId xmlns:a16="http://schemas.microsoft.com/office/drawing/2014/main" id="{3354F1E6-FB71-C8A4-3C53-58AD258CCE2C}"/>
              </a:ext>
            </a:extLst>
          </p:cNvPr>
          <p:cNvSpPr>
            <a:spLocks noGrp="1"/>
          </p:cNvSpPr>
          <p:nvPr>
            <p:ph type="pic" sz="quarter" idx="11" hasCustomPrompt="1"/>
          </p:nvPr>
        </p:nvSpPr>
        <p:spPr>
          <a:xfrm>
            <a:off x="9721850" y="3429000"/>
            <a:ext cx="2470150" cy="3429000"/>
          </a:xfrm>
          <a:solidFill>
            <a:schemeClr val="accent2"/>
          </a:solidFill>
        </p:spPr>
        <p:txBody>
          <a:bodyPr>
            <a:normAutofit/>
          </a:bodyPr>
          <a:lstStyle>
            <a:lvl1pPr marL="0" indent="0" algn="ctr">
              <a:buNone/>
              <a:defRPr sz="1800"/>
            </a:lvl1pPr>
          </a:lstStyle>
          <a:p>
            <a:r>
              <a:rPr lang="en-US"/>
              <a:t>Click to add picture</a:t>
            </a:r>
          </a:p>
        </p:txBody>
      </p:sp>
    </p:spTree>
    <p:extLst>
      <p:ext uri="{BB962C8B-B14F-4D97-AF65-F5344CB8AC3E}">
        <p14:creationId xmlns:p14="http://schemas.microsoft.com/office/powerpoint/2010/main" val="2355071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Rows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3141554" y="449207"/>
            <a:ext cx="7631549" cy="1325563"/>
          </a:xfrm>
        </p:spPr>
        <p:txBody>
          <a:bodyPr>
            <a:noAutofit/>
          </a:bodyPr>
          <a:lstStyle>
            <a:lvl1pPr>
              <a:defRPr sz="3600"/>
            </a:lvl1pPr>
          </a:lstStyle>
          <a:p>
            <a:r>
              <a:rPr lang="en-US"/>
              <a:t>Click to add title</a:t>
            </a:r>
          </a:p>
        </p:txBody>
      </p:sp>
      <p:sp>
        <p:nvSpPr>
          <p:cNvPr id="13" name="Picture Placeholder 12">
            <a:extLst>
              <a:ext uri="{FF2B5EF4-FFF2-40B4-BE49-F238E27FC236}">
                <a16:creationId xmlns:a16="http://schemas.microsoft.com/office/drawing/2014/main" id="{5EB1B50D-A919-BE5E-74D5-7CAB6A850CFE}"/>
              </a:ext>
            </a:extLst>
          </p:cNvPr>
          <p:cNvSpPr>
            <a:spLocks noGrp="1"/>
          </p:cNvSpPr>
          <p:nvPr>
            <p:ph type="pic" sz="quarter" idx="12" hasCustomPrompt="1"/>
          </p:nvPr>
        </p:nvSpPr>
        <p:spPr>
          <a:xfrm>
            <a:off x="-1" y="-7938"/>
            <a:ext cx="2449513" cy="3436938"/>
          </a:xfrm>
          <a:solidFill>
            <a:schemeClr val="accent2"/>
          </a:solidFill>
        </p:spPr>
        <p:txBody>
          <a:bodyPr>
            <a:normAutofit/>
          </a:bodyPr>
          <a:lstStyle>
            <a:lvl1pPr marL="0" indent="0" algn="ctr">
              <a:buNone/>
              <a:defRPr sz="1800"/>
            </a:lvl1pPr>
          </a:lstStyle>
          <a:p>
            <a:r>
              <a:rPr lang="en-US"/>
              <a:t>Click to add picture</a:t>
            </a:r>
          </a:p>
        </p:txBody>
      </p:sp>
      <p:sp>
        <p:nvSpPr>
          <p:cNvPr id="14" name="Picture Placeholder 12">
            <a:extLst>
              <a:ext uri="{FF2B5EF4-FFF2-40B4-BE49-F238E27FC236}">
                <a16:creationId xmlns:a16="http://schemas.microsoft.com/office/drawing/2014/main" id="{B14CC16F-6E3E-C661-002C-4EC58025D174}"/>
              </a:ext>
            </a:extLst>
          </p:cNvPr>
          <p:cNvSpPr>
            <a:spLocks noGrp="1"/>
          </p:cNvSpPr>
          <p:nvPr>
            <p:ph type="pic" sz="quarter" idx="13" hasCustomPrompt="1"/>
          </p:nvPr>
        </p:nvSpPr>
        <p:spPr>
          <a:xfrm>
            <a:off x="-1" y="3421062"/>
            <a:ext cx="2449513" cy="3436938"/>
          </a:xfrm>
          <a:solidFill>
            <a:schemeClr val="accent2"/>
          </a:solidFill>
        </p:spPr>
        <p:txBody>
          <a:bodyPr>
            <a:normAutofit/>
          </a:bodyPr>
          <a:lstStyle>
            <a:lvl1pPr marL="0" indent="0" algn="ctr">
              <a:buNone/>
              <a:defRPr sz="1800"/>
            </a:lvl1pPr>
          </a:lstStyle>
          <a:p>
            <a:r>
              <a:rPr lang="en-US"/>
              <a:t>Click to add picture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3141554" y="1828915"/>
            <a:ext cx="7631549" cy="672544"/>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Content Placeholder 7">
            <a:extLst>
              <a:ext uri="{FF2B5EF4-FFF2-40B4-BE49-F238E27FC236}">
                <a16:creationId xmlns:a16="http://schemas.microsoft.com/office/drawing/2014/main" id="{DE262B09-364D-0FED-4386-6B61F5E2059E}"/>
              </a:ext>
            </a:extLst>
          </p:cNvPr>
          <p:cNvSpPr>
            <a:spLocks noGrp="1"/>
          </p:cNvSpPr>
          <p:nvPr>
            <p:ph sz="quarter" idx="14"/>
          </p:nvPr>
        </p:nvSpPr>
        <p:spPr>
          <a:xfrm>
            <a:off x="3141554" y="2558237"/>
            <a:ext cx="7631549" cy="1519777"/>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7B18DA78-EDD7-6979-898D-5F3B5AABCAEE}"/>
              </a:ext>
            </a:extLst>
          </p:cNvPr>
          <p:cNvSpPr>
            <a:spLocks noGrp="1"/>
          </p:cNvSpPr>
          <p:nvPr>
            <p:ph type="body" idx="10" hasCustomPrompt="1"/>
          </p:nvPr>
        </p:nvSpPr>
        <p:spPr>
          <a:xfrm>
            <a:off x="3141554" y="4159694"/>
            <a:ext cx="7631549" cy="672544"/>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7">
            <a:extLst>
              <a:ext uri="{FF2B5EF4-FFF2-40B4-BE49-F238E27FC236}">
                <a16:creationId xmlns:a16="http://schemas.microsoft.com/office/drawing/2014/main" id="{EC74A87D-30FB-01B0-5DA8-0B98D76979A0}"/>
              </a:ext>
            </a:extLst>
          </p:cNvPr>
          <p:cNvSpPr>
            <a:spLocks noGrp="1"/>
          </p:cNvSpPr>
          <p:nvPr>
            <p:ph sz="quarter" idx="15"/>
          </p:nvPr>
        </p:nvSpPr>
        <p:spPr>
          <a:xfrm>
            <a:off x="3141554" y="4889016"/>
            <a:ext cx="7631549" cy="1519777"/>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10954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365126"/>
            <a:ext cx="10515600" cy="1190406"/>
          </a:xfrm>
        </p:spPr>
        <p:txBody>
          <a:bodyPr>
            <a:noAutofit/>
          </a:bodyPr>
          <a:lstStyle>
            <a:lvl1pPr>
              <a:defRPr sz="3600"/>
            </a:lvl1pPr>
          </a:lstStyle>
          <a:p>
            <a:r>
              <a:rPr lang="en-US"/>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8" y="1734325"/>
            <a:ext cx="3200400"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4495800" y="1734325"/>
            <a:ext cx="3200400"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hasCustomPrompt="1"/>
          </p:nvPr>
        </p:nvSpPr>
        <p:spPr>
          <a:xfrm>
            <a:off x="8151812" y="1734325"/>
            <a:ext cx="3200400" cy="823912"/>
          </a:xfrm>
        </p:spPr>
        <p:txBody>
          <a:bodyPr anchor="ctr" anchorCtr="0">
            <a:noAutofit/>
          </a:bodyPr>
          <a:lstStyle>
            <a:lvl1pPr marL="0" indent="0">
              <a:buNone/>
              <a:defRPr sz="1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7">
            <a:extLst>
              <a:ext uri="{FF2B5EF4-FFF2-40B4-BE49-F238E27FC236}">
                <a16:creationId xmlns:a16="http://schemas.microsoft.com/office/drawing/2014/main" id="{1A288D48-46DD-8785-DECC-B3943A1A6EE8}"/>
              </a:ext>
            </a:extLst>
          </p:cNvPr>
          <p:cNvSpPr>
            <a:spLocks noGrp="1"/>
          </p:cNvSpPr>
          <p:nvPr>
            <p:ph sz="quarter" idx="12"/>
          </p:nvPr>
        </p:nvSpPr>
        <p:spPr>
          <a:xfrm>
            <a:off x="839789" y="2578115"/>
            <a:ext cx="3200400"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7">
            <a:extLst>
              <a:ext uri="{FF2B5EF4-FFF2-40B4-BE49-F238E27FC236}">
                <a16:creationId xmlns:a16="http://schemas.microsoft.com/office/drawing/2014/main" id="{1E9D964B-3826-6A62-C8F8-8442BE02EEF2}"/>
              </a:ext>
            </a:extLst>
          </p:cNvPr>
          <p:cNvSpPr>
            <a:spLocks noGrp="1"/>
          </p:cNvSpPr>
          <p:nvPr>
            <p:ph sz="quarter" idx="14"/>
          </p:nvPr>
        </p:nvSpPr>
        <p:spPr>
          <a:xfrm>
            <a:off x="4495800" y="2578115"/>
            <a:ext cx="3200400"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7">
            <a:extLst>
              <a:ext uri="{FF2B5EF4-FFF2-40B4-BE49-F238E27FC236}">
                <a16:creationId xmlns:a16="http://schemas.microsoft.com/office/drawing/2014/main" id="{E2334187-42B0-A839-E015-68BE285287D0}"/>
              </a:ext>
            </a:extLst>
          </p:cNvPr>
          <p:cNvSpPr>
            <a:spLocks noGrp="1"/>
          </p:cNvSpPr>
          <p:nvPr>
            <p:ph sz="quarter" idx="15"/>
          </p:nvPr>
        </p:nvSpPr>
        <p:spPr>
          <a:xfrm>
            <a:off x="8151812" y="2558237"/>
            <a:ext cx="3200400" cy="3684588"/>
          </a:xfrm>
        </p:spPr>
        <p:txBody>
          <a:bodyPr>
            <a:normAutofit/>
          </a:bodyPr>
          <a:lstStyle>
            <a:lvl1pPr marL="182880" indent="-182880">
              <a:lnSpc>
                <a:spcPct val="120000"/>
              </a:lnSpc>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60255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hasCustomPrompt="1"/>
          </p:nvPr>
        </p:nvSpPr>
        <p:spPr>
          <a:xfrm>
            <a:off x="1058921" y="533400"/>
            <a:ext cx="5037082" cy="1606118"/>
          </a:xfrm>
        </p:spPr>
        <p:txBody>
          <a:bodyPr>
            <a:noAutofit/>
          </a:bodyPr>
          <a:lstStyle>
            <a:lvl1pPr>
              <a:defRPr sz="3600"/>
            </a:lvl1pPr>
          </a:lstStyle>
          <a:p>
            <a:r>
              <a:rPr lang="en-US"/>
              <a:t>Click to add title</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hasCustomPrompt="1"/>
          </p:nvPr>
        </p:nvSpPr>
        <p:spPr>
          <a:xfrm>
            <a:off x="7186070" y="0"/>
            <a:ext cx="2463897" cy="342900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hasCustomPrompt="1"/>
          </p:nvPr>
        </p:nvSpPr>
        <p:spPr>
          <a:xfrm>
            <a:off x="9649155" y="0"/>
            <a:ext cx="2539797" cy="342900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hasCustomPrompt="1"/>
          </p:nvPr>
        </p:nvSpPr>
        <p:spPr>
          <a:xfrm>
            <a:off x="7186070" y="3383280"/>
            <a:ext cx="2463897" cy="347472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hasCustomPrompt="1"/>
          </p:nvPr>
        </p:nvSpPr>
        <p:spPr>
          <a:xfrm>
            <a:off x="9649155" y="3383280"/>
            <a:ext cx="2539797" cy="347472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2" name="Content Placeholder 7">
            <a:extLst>
              <a:ext uri="{FF2B5EF4-FFF2-40B4-BE49-F238E27FC236}">
                <a16:creationId xmlns:a16="http://schemas.microsoft.com/office/drawing/2014/main" id="{7F170437-7735-5F1D-A434-50F5613E886B}"/>
              </a:ext>
            </a:extLst>
          </p:cNvPr>
          <p:cNvSpPr>
            <a:spLocks noGrp="1"/>
          </p:cNvSpPr>
          <p:nvPr>
            <p:ph sz="quarter" idx="12"/>
          </p:nvPr>
        </p:nvSpPr>
        <p:spPr>
          <a:xfrm>
            <a:off x="1058920" y="2229347"/>
            <a:ext cx="5037079" cy="3821742"/>
          </a:xfrm>
        </p:spPr>
        <p:txBody>
          <a:bodyPr>
            <a:normAutofit/>
          </a:bodyPr>
          <a:lstStyle>
            <a:lvl1pPr marL="0" indent="0">
              <a:lnSpc>
                <a:spcPct val="120000"/>
              </a:lnSpc>
              <a:buNone/>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9711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hasCustomPrompt="1"/>
          </p:nvPr>
        </p:nvSpPr>
        <p:spPr>
          <a:xfrm>
            <a:off x="5146159" y="319489"/>
            <a:ext cx="6238688" cy="1748545"/>
          </a:xfrm>
        </p:spPr>
        <p:txBody>
          <a:bodyPr>
            <a:noAutofit/>
          </a:bodyPr>
          <a:lstStyle>
            <a:lvl1pPr>
              <a:defRPr sz="3600"/>
            </a:lvl1pPr>
          </a:lstStyle>
          <a:p>
            <a:r>
              <a:rPr lang="en-US"/>
              <a:t>Click to add title</a:t>
            </a:r>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hasCustomPrompt="1"/>
          </p:nvPr>
        </p:nvSpPr>
        <p:spPr>
          <a:xfrm>
            <a:off x="0" y="3188"/>
            <a:ext cx="4966447" cy="6876075"/>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tIns="548640">
            <a:noAutofit/>
          </a:bodyPr>
          <a:lstStyle>
            <a:lvl1pPr marL="0" indent="0" algn="ctr">
              <a:buNone/>
              <a:defRPr sz="20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872"/>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7">
            <a:extLst>
              <a:ext uri="{FF2B5EF4-FFF2-40B4-BE49-F238E27FC236}">
                <a16:creationId xmlns:a16="http://schemas.microsoft.com/office/drawing/2014/main" id="{16CD7D97-87A3-2AB7-3240-6FA6C68F7E9B}"/>
              </a:ext>
            </a:extLst>
          </p:cNvPr>
          <p:cNvSpPr>
            <a:spLocks noGrp="1"/>
          </p:cNvSpPr>
          <p:nvPr>
            <p:ph sz="quarter" idx="12"/>
          </p:nvPr>
        </p:nvSpPr>
        <p:spPr>
          <a:xfrm>
            <a:off x="5146157" y="2301949"/>
            <a:ext cx="6238687" cy="4022650"/>
          </a:xfrm>
        </p:spPr>
        <p:txBody>
          <a:bodyPr>
            <a:normAutofit/>
          </a:bodyPr>
          <a:lstStyle>
            <a:lvl1pPr marL="0" indent="0">
              <a:lnSpc>
                <a:spcPct val="120000"/>
              </a:lnSpc>
              <a:buNone/>
              <a:defRPr sz="1800"/>
            </a:lvl1pPr>
            <a:lvl2pPr indent="-182880">
              <a:defRPr sz="1600"/>
            </a:lvl2pPr>
            <a:lvl3pPr indent="-182880">
              <a:defRPr sz="1400"/>
            </a:lvl3pPr>
            <a:lvl4pPr indent="-182880">
              <a:defRPr sz="1200"/>
            </a:lvl4pPr>
            <a:lvl5pPr indent="-18288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947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p:txBody>
          <a:bodyPr/>
          <a:lstStyle>
            <a:lvl1pPr>
              <a:defRPr/>
            </a:lvl1pPr>
          </a:lstStyle>
          <a:p>
            <a:r>
              <a:rPr lang="en-US"/>
              <a:t>Click to add title</a:t>
            </a:r>
          </a:p>
        </p:txBody>
      </p:sp>
    </p:spTree>
    <p:extLst>
      <p:ext uri="{BB962C8B-B14F-4D97-AF65-F5344CB8AC3E}">
        <p14:creationId xmlns:p14="http://schemas.microsoft.com/office/powerpoint/2010/main" val="92597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7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A2C262-0DF7-4EBE-8F23-D1240B3BB5A9}"/>
              </a:ext>
            </a:extLst>
          </p:cNvPr>
          <p:cNvSpPr>
            <a:spLocks noGrp="1"/>
          </p:cNvSpPr>
          <p:nvPr>
            <p:ph type="title" hasCustomPrompt="1"/>
          </p:nvPr>
        </p:nvSpPr>
        <p:spPr>
          <a:xfrm>
            <a:off x="680485" y="293303"/>
            <a:ext cx="4199860" cy="2579294"/>
          </a:xfrm>
        </p:spPr>
        <p:txBody>
          <a:bodyPr anchor="b" anchorCtr="0">
            <a:noAutofit/>
          </a:bodyPr>
          <a:lstStyle>
            <a:lvl1pPr>
              <a:defRPr sz="3600"/>
            </a:lvl1pPr>
          </a:lstStyle>
          <a:p>
            <a:r>
              <a:rPr lang="en-US"/>
              <a:t>Click to add title</a:t>
            </a:r>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hasCustomPrompt="1"/>
          </p:nvPr>
        </p:nvSpPr>
        <p:spPr>
          <a:xfrm>
            <a:off x="5560830" y="1224951"/>
            <a:ext cx="3401105" cy="5105686"/>
          </a:xfrm>
        </p:spPr>
        <p:txBody>
          <a:bodyPr anchor="t">
            <a:normAutofit/>
          </a:bodyPr>
          <a:lstStyle>
            <a:lvl1pPr>
              <a:buNone/>
              <a:defRPr/>
            </a:lvl1pPr>
          </a:lstStyle>
          <a:p>
            <a:r>
              <a:rPr lang="en-US"/>
              <a:t>Click to add object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hasCustomPrompt="1"/>
          </p:nvPr>
        </p:nvSpPr>
        <p:spPr>
          <a:xfrm>
            <a:off x="9531096" y="0"/>
            <a:ext cx="2660904" cy="3429000"/>
          </a:xfrm>
          <a:solidFill>
            <a:schemeClr val="accent2"/>
          </a:solidFill>
        </p:spPr>
        <p:txBody>
          <a:bodyPr>
            <a:normAutofit/>
          </a:bodyPr>
          <a:lstStyle>
            <a:lvl1pPr marL="0" indent="0" algn="ctr">
              <a:buFont typeface="Arial" panose="020B0604020202020204" pitchFamily="34" charset="0"/>
              <a:buNone/>
              <a:defRPr sz="1800"/>
            </a:lvl1pPr>
          </a:lstStyle>
          <a:p>
            <a:pPr marL="228600" marR="0" lvl="0" indent="-228600" algn="l" defTabSz="914400" rtl="0" eaLnBrk="1" fontAlgn="auto" latinLnBrk="0" hangingPunct="1">
              <a:lnSpc>
                <a:spcPct val="100000"/>
              </a:lnSpc>
              <a:spcBef>
                <a:spcPts val="1000"/>
              </a:spcBef>
              <a:spcAft>
                <a:spcPts val="0"/>
              </a:spcAft>
              <a:buClrTx/>
              <a:buSzPct val="80000"/>
              <a:buFont typeface="Arial" panose="020B0604020202020204" pitchFamily="34" charset="0"/>
              <a:buChar char="•"/>
              <a:tabLst/>
              <a:defRPr/>
            </a:pPr>
            <a:r>
              <a:rPr lang="en-US"/>
              <a:t>Click to add picture</a:t>
            </a:r>
          </a:p>
          <a:p>
            <a:endParaRPr lang="en-US"/>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hasCustomPrompt="1"/>
          </p:nvPr>
        </p:nvSpPr>
        <p:spPr>
          <a:xfrm>
            <a:off x="9531096" y="3383280"/>
            <a:ext cx="2660904" cy="3474720"/>
          </a:xfrm>
          <a:solidFill>
            <a:schemeClr val="accent2"/>
          </a:solidFill>
        </p:spPr>
        <p:txBody>
          <a:bodyPr>
            <a:normAutofit/>
          </a:bodyPr>
          <a:lstStyle>
            <a:lvl1pPr marL="285750" indent="-285750" algn="ctr">
              <a:buFont typeface="Arial" panose="020B0604020202020204" pitchFamily="34" charset="0"/>
              <a:buChar char="•"/>
              <a:defRPr sz="1800"/>
            </a:lvl1pPr>
          </a:lstStyle>
          <a:p>
            <a:pPr marL="228600" marR="0" lvl="0" indent="-228600" algn="l" defTabSz="914400" rtl="0" eaLnBrk="1" fontAlgn="auto" latinLnBrk="0" hangingPunct="1">
              <a:lnSpc>
                <a:spcPct val="100000"/>
              </a:lnSpc>
              <a:spcBef>
                <a:spcPts val="1000"/>
              </a:spcBef>
              <a:spcAft>
                <a:spcPts val="0"/>
              </a:spcAft>
              <a:buClrTx/>
              <a:buSzPct val="80000"/>
              <a:buFont typeface="Arial" panose="020B0604020202020204" pitchFamily="34" charset="0"/>
              <a:buChar char="•"/>
              <a:tabLst/>
              <a:defRPr/>
            </a:pPr>
            <a:r>
              <a:rPr lang="en-US"/>
              <a:t>Click to add picture</a:t>
            </a:r>
          </a:p>
          <a:p>
            <a:endParaRPr lang="en-US"/>
          </a:p>
        </p:txBody>
      </p:sp>
    </p:spTree>
    <p:extLst>
      <p:ext uri="{BB962C8B-B14F-4D97-AF65-F5344CB8AC3E}">
        <p14:creationId xmlns:p14="http://schemas.microsoft.com/office/powerpoint/2010/main" val="109985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7213E2B-F1F4-4058-B2C2-73EC82E30701}"/>
              </a:ext>
            </a:extLst>
          </p:cNvPr>
          <p:cNvSpPr>
            <a:spLocks noGrp="1"/>
          </p:cNvSpPr>
          <p:nvPr>
            <p:ph type="ctrTitle" hasCustomPrompt="1"/>
          </p:nvPr>
        </p:nvSpPr>
        <p:spPr>
          <a:xfrm>
            <a:off x="5083790" y="1064715"/>
            <a:ext cx="6153912" cy="3922755"/>
          </a:xfrm>
        </p:spPr>
        <p:txBody>
          <a:bodyPr>
            <a:noAutofit/>
          </a:bodyPr>
          <a:lstStyle>
            <a:lvl1pPr algn="l">
              <a:defRPr sz="4400"/>
            </a:lvl1pPr>
          </a:lstStyle>
          <a:p>
            <a:pPr algn="r"/>
            <a:r>
              <a:rPr lang="en-US"/>
              <a:t>Click to add title</a:t>
            </a:r>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835833"/>
          </a:xfrm>
        </p:spPr>
        <p:txBody>
          <a:bodyPr anchor="ctr" anchorCtr="0">
            <a:noAutofit/>
          </a:bodyPr>
          <a:lstStyle>
            <a:lvl1pPr marL="0" indent="0" algn="l">
              <a:buNone/>
              <a:defRPr sz="1800"/>
            </a:lvl1pPr>
          </a:lstStyle>
          <a:p>
            <a:pPr algn="r"/>
            <a:r>
              <a:rPr lang="en-GB"/>
              <a:t>Click to edit Master subtitle style</a:t>
            </a:r>
            <a:endParaRPr lang="en-US"/>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hasCustomPrompt="1"/>
          </p:nvPr>
        </p:nvSpPr>
        <p:spPr>
          <a:xfrm>
            <a:off x="-4444"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lvl1pPr marL="0" indent="0" algn="ctr">
              <a:buNone/>
              <a:defRPr/>
            </a:lvl1pPr>
          </a:lstStyle>
          <a:p>
            <a:r>
              <a:rPr lang="en-US"/>
              <a:t>Click to add picture</a:t>
            </a:r>
          </a:p>
        </p:txBody>
      </p:sp>
    </p:spTree>
    <p:extLst>
      <p:ext uri="{BB962C8B-B14F-4D97-AF65-F5344CB8AC3E}">
        <p14:creationId xmlns:p14="http://schemas.microsoft.com/office/powerpoint/2010/main" val="250604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hasCustomPrompt="1"/>
          </p:nvPr>
        </p:nvSpPr>
        <p:spPr>
          <a:xfrm>
            <a:off x="839788" y="550416"/>
            <a:ext cx="3932237" cy="1429304"/>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en-US"/>
              <a:t>2/7/20XX</a:t>
            </a:r>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00526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3"/>
        <p:cNvGrpSpPr/>
        <p:nvPr/>
      </p:nvGrpSpPr>
      <p:grpSpPr>
        <a:xfrm>
          <a:off x="0" y="0"/>
          <a:ext cx="0" cy="0"/>
          <a:chOff x="0" y="0"/>
          <a:chExt cx="0" cy="0"/>
        </a:xfrm>
      </p:grpSpPr>
      <p:sp>
        <p:nvSpPr>
          <p:cNvPr id="84" name="Google Shape;84;p59"/>
          <p:cNvSpPr/>
          <p:nvPr/>
        </p:nvSpPr>
        <p:spPr>
          <a:xfrm>
            <a:off x="6113600" y="0"/>
            <a:ext cx="6129200" cy="6875600"/>
          </a:xfrm>
          <a:prstGeom prst="rect">
            <a:avLst/>
          </a:prstGeom>
          <a:solidFill>
            <a:srgbClr val="E0DBD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85" name="Google Shape;85;p59"/>
          <p:cNvCxnSpPr/>
          <p:nvPr/>
        </p:nvCxnSpPr>
        <p:spPr>
          <a:xfrm rot="10800000">
            <a:off x="457193" y="-25600"/>
            <a:ext cx="0" cy="1587600"/>
          </a:xfrm>
          <a:prstGeom prst="straightConnector1">
            <a:avLst/>
          </a:prstGeom>
          <a:noFill/>
          <a:ln w="9525" cap="flat" cmpd="sng">
            <a:solidFill>
              <a:schemeClr val="dk1"/>
            </a:solidFill>
            <a:prstDash val="solid"/>
            <a:round/>
            <a:headEnd type="none" w="sm" len="sm"/>
            <a:tailEnd type="none" w="sm" len="sm"/>
          </a:ln>
        </p:spPr>
      </p:cxnSp>
      <p:cxnSp>
        <p:nvCxnSpPr>
          <p:cNvPr id="86" name="Google Shape;86;p59"/>
          <p:cNvCxnSpPr/>
          <p:nvPr/>
        </p:nvCxnSpPr>
        <p:spPr>
          <a:xfrm>
            <a:off x="457193" y="5296000"/>
            <a:ext cx="0" cy="1587600"/>
          </a:xfrm>
          <a:prstGeom prst="straightConnector1">
            <a:avLst/>
          </a:prstGeom>
          <a:noFill/>
          <a:ln w="9525" cap="flat" cmpd="sng">
            <a:solidFill>
              <a:schemeClr val="dk1"/>
            </a:solidFill>
            <a:prstDash val="solid"/>
            <a:round/>
            <a:headEnd type="none" w="sm" len="sm"/>
            <a:tailEnd type="none" w="sm" len="sm"/>
          </a:ln>
        </p:spPr>
      </p:cxnSp>
      <p:cxnSp>
        <p:nvCxnSpPr>
          <p:cNvPr id="87" name="Google Shape;87;p59"/>
          <p:cNvCxnSpPr/>
          <p:nvPr/>
        </p:nvCxnSpPr>
        <p:spPr>
          <a:xfrm rot="10800000">
            <a:off x="11733793" y="-12800"/>
            <a:ext cx="0" cy="1962400"/>
          </a:xfrm>
          <a:prstGeom prst="straightConnector1">
            <a:avLst/>
          </a:prstGeom>
          <a:noFill/>
          <a:ln w="9525" cap="flat" cmpd="sng">
            <a:solidFill>
              <a:schemeClr val="dk1"/>
            </a:solidFill>
            <a:prstDash val="solid"/>
            <a:round/>
            <a:headEnd type="none" w="sm" len="sm"/>
            <a:tailEnd type="none" w="sm" len="sm"/>
          </a:ln>
        </p:spPr>
      </p:cxnSp>
      <p:cxnSp>
        <p:nvCxnSpPr>
          <p:cNvPr id="88" name="Google Shape;88;p59"/>
          <p:cNvCxnSpPr/>
          <p:nvPr/>
        </p:nvCxnSpPr>
        <p:spPr>
          <a:xfrm>
            <a:off x="11733793" y="4908400"/>
            <a:ext cx="0" cy="1975200"/>
          </a:xfrm>
          <a:prstGeom prst="straightConnector1">
            <a:avLst/>
          </a:prstGeom>
          <a:noFill/>
          <a:ln w="9525" cap="flat" cmpd="sng">
            <a:solidFill>
              <a:schemeClr val="dk1"/>
            </a:solidFill>
            <a:prstDash val="solid"/>
            <a:round/>
            <a:headEnd type="none" w="sm" len="sm"/>
            <a:tailEnd type="none" w="sm" len="sm"/>
          </a:ln>
        </p:spPr>
      </p:cxnSp>
      <p:sp>
        <p:nvSpPr>
          <p:cNvPr id="89" name="Google Shape;89;p59"/>
          <p:cNvSpPr txBox="1">
            <a:spLocks noGrp="1"/>
          </p:cNvSpPr>
          <p:nvPr>
            <p:ph type="subTitle" idx="1"/>
          </p:nvPr>
        </p:nvSpPr>
        <p:spPr>
          <a:xfrm>
            <a:off x="4231200" y="208600"/>
            <a:ext cx="3729600" cy="31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00000"/>
              </a:buClr>
              <a:buSzPts val="1000"/>
              <a:buNone/>
              <a:defRPr sz="1600" b="1"/>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a:endParaRPr/>
          </a:p>
        </p:txBody>
      </p:sp>
      <p:sp>
        <p:nvSpPr>
          <p:cNvPr id="90" name="Google Shape;90;p59"/>
          <p:cNvSpPr txBox="1">
            <a:spLocks noGrp="1"/>
          </p:cNvSpPr>
          <p:nvPr>
            <p:ph type="subTitle" idx="2"/>
          </p:nvPr>
        </p:nvSpPr>
        <p:spPr>
          <a:xfrm rot="5400000" flipH="1">
            <a:off x="10252007" y="3270600"/>
            <a:ext cx="2965600" cy="31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00000"/>
              </a:buClr>
              <a:buSzPts val="1000"/>
              <a:buNone/>
              <a:defRPr sz="1333" b="1"/>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a:endParaRPr/>
          </a:p>
        </p:txBody>
      </p:sp>
      <p:sp>
        <p:nvSpPr>
          <p:cNvPr id="91" name="Google Shape;91;p59"/>
          <p:cNvSpPr txBox="1">
            <a:spLocks noGrp="1"/>
          </p:cNvSpPr>
          <p:nvPr>
            <p:ph type="subTitle" idx="3"/>
          </p:nvPr>
        </p:nvSpPr>
        <p:spPr>
          <a:xfrm rot="-5400000">
            <a:off x="-1409807" y="3270600"/>
            <a:ext cx="3734000" cy="316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000000"/>
              </a:buClr>
              <a:buSzPts val="1000"/>
              <a:buNone/>
              <a:defRPr sz="1333" b="1"/>
            </a:lvl1pPr>
            <a:lvl2pPr lvl="1" algn="ctr">
              <a:lnSpc>
                <a:spcPct val="100000"/>
              </a:lnSpc>
              <a:spcBef>
                <a:spcPts val="0"/>
              </a:spcBef>
              <a:spcAft>
                <a:spcPts val="0"/>
              </a:spcAft>
              <a:buClr>
                <a:srgbClr val="000000"/>
              </a:buClr>
              <a:buSzPts val="1000"/>
              <a:buNone/>
              <a:defRPr sz="1333">
                <a:solidFill>
                  <a:srgbClr val="000000"/>
                </a:solidFill>
              </a:defRPr>
            </a:lvl2pPr>
            <a:lvl3pPr lvl="2" algn="ctr">
              <a:lnSpc>
                <a:spcPct val="100000"/>
              </a:lnSpc>
              <a:spcBef>
                <a:spcPts val="0"/>
              </a:spcBef>
              <a:spcAft>
                <a:spcPts val="0"/>
              </a:spcAft>
              <a:buClr>
                <a:srgbClr val="000000"/>
              </a:buClr>
              <a:buSzPts val="1000"/>
              <a:buNone/>
              <a:defRPr sz="1333">
                <a:solidFill>
                  <a:srgbClr val="000000"/>
                </a:solidFill>
              </a:defRPr>
            </a:lvl3pPr>
            <a:lvl4pPr lvl="3" algn="ctr">
              <a:lnSpc>
                <a:spcPct val="100000"/>
              </a:lnSpc>
              <a:spcBef>
                <a:spcPts val="0"/>
              </a:spcBef>
              <a:spcAft>
                <a:spcPts val="0"/>
              </a:spcAft>
              <a:buClr>
                <a:srgbClr val="000000"/>
              </a:buClr>
              <a:buSzPts val="1000"/>
              <a:buNone/>
              <a:defRPr sz="1333">
                <a:solidFill>
                  <a:srgbClr val="000000"/>
                </a:solidFill>
              </a:defRPr>
            </a:lvl4pPr>
            <a:lvl5pPr lvl="4" algn="ctr">
              <a:lnSpc>
                <a:spcPct val="100000"/>
              </a:lnSpc>
              <a:spcBef>
                <a:spcPts val="0"/>
              </a:spcBef>
              <a:spcAft>
                <a:spcPts val="0"/>
              </a:spcAft>
              <a:buClr>
                <a:srgbClr val="000000"/>
              </a:buClr>
              <a:buSzPts val="1000"/>
              <a:buNone/>
              <a:defRPr sz="1333">
                <a:solidFill>
                  <a:srgbClr val="000000"/>
                </a:solidFill>
              </a:defRPr>
            </a:lvl5pPr>
            <a:lvl6pPr lvl="5" algn="ctr">
              <a:lnSpc>
                <a:spcPct val="100000"/>
              </a:lnSpc>
              <a:spcBef>
                <a:spcPts val="0"/>
              </a:spcBef>
              <a:spcAft>
                <a:spcPts val="0"/>
              </a:spcAft>
              <a:buClr>
                <a:srgbClr val="000000"/>
              </a:buClr>
              <a:buSzPts val="1000"/>
              <a:buNone/>
              <a:defRPr sz="1333">
                <a:solidFill>
                  <a:srgbClr val="000000"/>
                </a:solidFill>
              </a:defRPr>
            </a:lvl6pPr>
            <a:lvl7pPr lvl="6" algn="ctr">
              <a:lnSpc>
                <a:spcPct val="100000"/>
              </a:lnSpc>
              <a:spcBef>
                <a:spcPts val="0"/>
              </a:spcBef>
              <a:spcAft>
                <a:spcPts val="0"/>
              </a:spcAft>
              <a:buClr>
                <a:srgbClr val="000000"/>
              </a:buClr>
              <a:buSzPts val="1000"/>
              <a:buNone/>
              <a:defRPr sz="1333">
                <a:solidFill>
                  <a:srgbClr val="000000"/>
                </a:solidFill>
              </a:defRPr>
            </a:lvl7pPr>
            <a:lvl8pPr lvl="7" algn="ctr">
              <a:lnSpc>
                <a:spcPct val="100000"/>
              </a:lnSpc>
              <a:spcBef>
                <a:spcPts val="0"/>
              </a:spcBef>
              <a:spcAft>
                <a:spcPts val="0"/>
              </a:spcAft>
              <a:buClr>
                <a:srgbClr val="000000"/>
              </a:buClr>
              <a:buSzPts val="1000"/>
              <a:buNone/>
              <a:defRPr sz="1333">
                <a:solidFill>
                  <a:srgbClr val="000000"/>
                </a:solidFill>
              </a:defRPr>
            </a:lvl8pPr>
            <a:lvl9pPr lvl="8" algn="ctr">
              <a:lnSpc>
                <a:spcPct val="100000"/>
              </a:lnSpc>
              <a:spcBef>
                <a:spcPts val="0"/>
              </a:spcBef>
              <a:spcAft>
                <a:spcPts val="0"/>
              </a:spcAft>
              <a:buClr>
                <a:srgbClr val="000000"/>
              </a:buClr>
              <a:buSzPts val="1000"/>
              <a:buNone/>
              <a:defRPr sz="1333">
                <a:solidFill>
                  <a:srgbClr val="000000"/>
                </a:solidFill>
              </a:defRPr>
            </a:lvl9pPr>
          </a:lstStyle>
          <a:p>
            <a:endParaRPr/>
          </a:p>
        </p:txBody>
      </p:sp>
      <p:sp>
        <p:nvSpPr>
          <p:cNvPr id="92" name="Google Shape;92;p59"/>
          <p:cNvSpPr txBox="1">
            <a:spLocks noGrp="1"/>
          </p:cNvSpPr>
          <p:nvPr>
            <p:ph type="subTitle" idx="4"/>
          </p:nvPr>
        </p:nvSpPr>
        <p:spPr>
          <a:xfrm flipH="1">
            <a:off x="1085865" y="3246733"/>
            <a:ext cx="4152800" cy="2144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1900"/>
              <a:buNone/>
              <a:defRPr/>
            </a:lvl1pPr>
            <a:lvl2pPr lvl="1" algn="ctr">
              <a:lnSpc>
                <a:spcPct val="100000"/>
              </a:lnSpc>
              <a:spcBef>
                <a:spcPts val="0"/>
              </a:spcBef>
              <a:spcAft>
                <a:spcPts val="0"/>
              </a:spcAft>
              <a:buSzPts val="1900"/>
              <a:buNone/>
              <a:defRPr sz="2533"/>
            </a:lvl2pPr>
            <a:lvl3pPr lvl="2" algn="ctr">
              <a:lnSpc>
                <a:spcPct val="100000"/>
              </a:lnSpc>
              <a:spcBef>
                <a:spcPts val="0"/>
              </a:spcBef>
              <a:spcAft>
                <a:spcPts val="0"/>
              </a:spcAft>
              <a:buSzPts val="1900"/>
              <a:buNone/>
              <a:defRPr sz="2533"/>
            </a:lvl3pPr>
            <a:lvl4pPr lvl="3" algn="ctr">
              <a:lnSpc>
                <a:spcPct val="100000"/>
              </a:lnSpc>
              <a:spcBef>
                <a:spcPts val="0"/>
              </a:spcBef>
              <a:spcAft>
                <a:spcPts val="0"/>
              </a:spcAft>
              <a:buSzPts val="1900"/>
              <a:buNone/>
              <a:defRPr sz="2533"/>
            </a:lvl4pPr>
            <a:lvl5pPr lvl="4" algn="ctr">
              <a:lnSpc>
                <a:spcPct val="100000"/>
              </a:lnSpc>
              <a:spcBef>
                <a:spcPts val="0"/>
              </a:spcBef>
              <a:spcAft>
                <a:spcPts val="0"/>
              </a:spcAft>
              <a:buSzPts val="1900"/>
              <a:buNone/>
              <a:defRPr sz="2533"/>
            </a:lvl5pPr>
            <a:lvl6pPr lvl="5" algn="ctr">
              <a:lnSpc>
                <a:spcPct val="100000"/>
              </a:lnSpc>
              <a:spcBef>
                <a:spcPts val="0"/>
              </a:spcBef>
              <a:spcAft>
                <a:spcPts val="0"/>
              </a:spcAft>
              <a:buSzPts val="1900"/>
              <a:buNone/>
              <a:defRPr sz="2533"/>
            </a:lvl6pPr>
            <a:lvl7pPr lvl="6" algn="ctr">
              <a:lnSpc>
                <a:spcPct val="100000"/>
              </a:lnSpc>
              <a:spcBef>
                <a:spcPts val="0"/>
              </a:spcBef>
              <a:spcAft>
                <a:spcPts val="0"/>
              </a:spcAft>
              <a:buSzPts val="1900"/>
              <a:buNone/>
              <a:defRPr sz="2533"/>
            </a:lvl7pPr>
            <a:lvl8pPr lvl="7" algn="ctr">
              <a:lnSpc>
                <a:spcPct val="100000"/>
              </a:lnSpc>
              <a:spcBef>
                <a:spcPts val="0"/>
              </a:spcBef>
              <a:spcAft>
                <a:spcPts val="0"/>
              </a:spcAft>
              <a:buSzPts val="1900"/>
              <a:buNone/>
              <a:defRPr sz="2533"/>
            </a:lvl8pPr>
            <a:lvl9pPr lvl="8" algn="ctr">
              <a:lnSpc>
                <a:spcPct val="100000"/>
              </a:lnSpc>
              <a:spcBef>
                <a:spcPts val="0"/>
              </a:spcBef>
              <a:spcAft>
                <a:spcPts val="0"/>
              </a:spcAft>
              <a:buSzPts val="1900"/>
              <a:buNone/>
              <a:defRPr sz="2533"/>
            </a:lvl9pPr>
          </a:lstStyle>
          <a:p>
            <a:endParaRPr/>
          </a:p>
        </p:txBody>
      </p:sp>
      <p:sp>
        <p:nvSpPr>
          <p:cNvPr id="93" name="Google Shape;93;p59"/>
          <p:cNvSpPr txBox="1">
            <a:spLocks noGrp="1"/>
          </p:cNvSpPr>
          <p:nvPr>
            <p:ph type="title"/>
          </p:nvPr>
        </p:nvSpPr>
        <p:spPr>
          <a:xfrm flipH="1">
            <a:off x="6108951" y="2667184"/>
            <a:ext cx="4489200" cy="2391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2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043491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7F96C23-62A5-470B-9372-6381453507D1}"/>
              </a:ext>
            </a:extLst>
          </p:cNvPr>
          <p:cNvSpPr>
            <a:spLocks noGrp="1"/>
          </p:cNvSpPr>
          <p:nvPr>
            <p:ph type="title" hasCustomPrompt="1"/>
          </p:nvPr>
        </p:nvSpPr>
        <p:spPr>
          <a:xfrm>
            <a:off x="5263403" y="604876"/>
            <a:ext cx="5864668" cy="1918916"/>
          </a:xfrm>
        </p:spPr>
        <p:txBody>
          <a:bodyPr>
            <a:noAutofit/>
          </a:bodyPr>
          <a:lstStyle>
            <a:lvl1pPr algn="r">
              <a:defRPr sz="3600"/>
            </a:lvl1pPr>
          </a:lstStyle>
          <a:p>
            <a:r>
              <a:rPr lang="en-US"/>
              <a:t>Click to add title</a:t>
            </a:r>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11248758"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hasCustomPrompt="1"/>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hasCustomPrompt="1"/>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hasCustomPrompt="1"/>
          </p:nvPr>
        </p:nvSpPr>
        <p:spPr>
          <a:xfrm>
            <a:off x="6133377" y="2648309"/>
            <a:ext cx="4994694" cy="3656571"/>
          </a:xfrm>
        </p:spPr>
        <p:txBody>
          <a:bodyPr anchor="t">
            <a:normAutofit/>
          </a:bodyPr>
          <a:lstStyle>
            <a:lvl1pPr marL="0" indent="0" algn="r">
              <a:lnSpc>
                <a:spcPct val="120000"/>
              </a:lnSpc>
              <a:buNone/>
              <a:defRPr sz="1800"/>
            </a:lvl1pPr>
          </a:lstStyle>
          <a:p>
            <a:r>
              <a:rPr lang="en-US"/>
              <a:t>Click to add object</a:t>
            </a:r>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7F96C23-62A5-470B-9372-6381453507D1}"/>
              </a:ext>
            </a:extLst>
          </p:cNvPr>
          <p:cNvSpPr>
            <a:spLocks noGrp="1"/>
          </p:cNvSpPr>
          <p:nvPr>
            <p:ph type="title" hasCustomPrompt="1"/>
          </p:nvPr>
        </p:nvSpPr>
        <p:spPr>
          <a:xfrm>
            <a:off x="851755" y="218921"/>
            <a:ext cx="4762660" cy="1918916"/>
          </a:xfrm>
        </p:spPr>
        <p:txBody>
          <a:bodyPr>
            <a:noAutofit/>
          </a:bodyPr>
          <a:lstStyle>
            <a:lvl1pPr algn="r">
              <a:defRPr sz="3600"/>
            </a:lvl1pPr>
          </a:lstStyle>
          <a:p>
            <a:r>
              <a:rPr lang="en-US"/>
              <a:t>Click to add title</a:t>
            </a:r>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hasCustomPrompt="1"/>
          </p:nvPr>
        </p:nvSpPr>
        <p:spPr>
          <a:xfrm>
            <a:off x="852199" y="2226277"/>
            <a:ext cx="4772180" cy="3656571"/>
          </a:xfrm>
        </p:spPr>
        <p:txBody>
          <a:bodyPr anchor="t">
            <a:normAutofit/>
          </a:bodyPr>
          <a:lstStyle>
            <a:lvl1pPr marL="0" indent="0" algn="r">
              <a:lnSpc>
                <a:spcPct val="120000"/>
              </a:lnSpc>
              <a:buNone/>
              <a:defRPr sz="1800"/>
            </a:lvl1pPr>
          </a:lstStyle>
          <a:p>
            <a:r>
              <a:rPr lang="en-US"/>
              <a:t>Click to add object</a:t>
            </a:r>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11248758"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hasCustomPrompt="1"/>
          </p:nvPr>
        </p:nvSpPr>
        <p:spPr>
          <a:xfrm>
            <a:off x="7443265" y="0"/>
            <a:ext cx="4772179" cy="3441940"/>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 name="connsiteX0" fmla="*/ 0 w 4772179"/>
              <a:gd name="connsiteY0" fmla="*/ 0 h 3434316"/>
              <a:gd name="connsiteX1" fmla="*/ 4772179 w 4772179"/>
              <a:gd name="connsiteY1" fmla="*/ 0 h 3434316"/>
              <a:gd name="connsiteX2" fmla="*/ 4742121 w 4772179"/>
              <a:gd name="connsiteY2" fmla="*/ 3434316 h 3434316"/>
              <a:gd name="connsiteX3" fmla="*/ 0 w 4772179"/>
              <a:gd name="connsiteY3" fmla="*/ 3434316 h 3434316"/>
              <a:gd name="connsiteX4" fmla="*/ 0 w 4772179"/>
              <a:gd name="connsiteY4" fmla="*/ 0 h 3434316"/>
              <a:gd name="connsiteX0" fmla="*/ 492369 w 4772179"/>
              <a:gd name="connsiteY0" fmla="*/ 0 h 3434316"/>
              <a:gd name="connsiteX1" fmla="*/ 4772179 w 4772179"/>
              <a:gd name="connsiteY1" fmla="*/ 0 h 3434316"/>
              <a:gd name="connsiteX2" fmla="*/ 4742121 w 4772179"/>
              <a:gd name="connsiteY2" fmla="*/ 3434316 h 3434316"/>
              <a:gd name="connsiteX3" fmla="*/ 0 w 4772179"/>
              <a:gd name="connsiteY3" fmla="*/ 3434316 h 3434316"/>
              <a:gd name="connsiteX4" fmla="*/ 492369 w 4772179"/>
              <a:gd name="connsiteY4" fmla="*/ 0 h 3434316"/>
              <a:gd name="connsiteX0" fmla="*/ 439615 w 4772179"/>
              <a:gd name="connsiteY0" fmla="*/ 0 h 3434316"/>
              <a:gd name="connsiteX1" fmla="*/ 4772179 w 4772179"/>
              <a:gd name="connsiteY1" fmla="*/ 0 h 3434316"/>
              <a:gd name="connsiteX2" fmla="*/ 4742121 w 4772179"/>
              <a:gd name="connsiteY2" fmla="*/ 3434316 h 3434316"/>
              <a:gd name="connsiteX3" fmla="*/ 0 w 4772179"/>
              <a:gd name="connsiteY3" fmla="*/ 3434316 h 3434316"/>
              <a:gd name="connsiteX4" fmla="*/ 439615 w 4772179"/>
              <a:gd name="connsiteY4" fmla="*/ 0 h 343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2179" h="3434316">
                <a:moveTo>
                  <a:pt x="439615" y="0"/>
                </a:moveTo>
                <a:lnTo>
                  <a:pt x="4772179" y="0"/>
                </a:lnTo>
                <a:lnTo>
                  <a:pt x="4742121" y="3434316"/>
                </a:lnTo>
                <a:lnTo>
                  <a:pt x="0" y="3434316"/>
                </a:lnTo>
                <a:lnTo>
                  <a:pt x="439615" y="0"/>
                </a:lnTo>
                <a:close/>
              </a:path>
            </a:pathLst>
          </a:custGeom>
          <a:solidFill>
            <a:schemeClr val="accent2"/>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hasCustomPrompt="1"/>
          </p:nvPr>
        </p:nvSpPr>
        <p:spPr>
          <a:xfrm>
            <a:off x="7013275" y="3442480"/>
            <a:ext cx="5202169"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 name="connsiteX0" fmla="*/ 0 w 5178056"/>
              <a:gd name="connsiteY0" fmla="*/ 0 h 3425380"/>
              <a:gd name="connsiteX1" fmla="*/ 5147027 w 5178056"/>
              <a:gd name="connsiteY1" fmla="*/ 0 h 3425380"/>
              <a:gd name="connsiteX2" fmla="*/ 5178056 w 5178056"/>
              <a:gd name="connsiteY2" fmla="*/ 3425380 h 3425380"/>
              <a:gd name="connsiteX3" fmla="*/ 0 w 5178056"/>
              <a:gd name="connsiteY3" fmla="*/ 3425380 h 3425380"/>
              <a:gd name="connsiteX4" fmla="*/ 0 w 5178056"/>
              <a:gd name="connsiteY4" fmla="*/ 0 h 3425380"/>
              <a:gd name="connsiteX0" fmla="*/ 404446 w 5178056"/>
              <a:gd name="connsiteY0" fmla="*/ 0 h 3425380"/>
              <a:gd name="connsiteX1" fmla="*/ 5147027 w 5178056"/>
              <a:gd name="connsiteY1" fmla="*/ 0 h 3425380"/>
              <a:gd name="connsiteX2" fmla="*/ 5178056 w 5178056"/>
              <a:gd name="connsiteY2" fmla="*/ 3425380 h 3425380"/>
              <a:gd name="connsiteX3" fmla="*/ 0 w 5178056"/>
              <a:gd name="connsiteY3" fmla="*/ 3425380 h 3425380"/>
              <a:gd name="connsiteX4" fmla="*/ 404446 w 5178056"/>
              <a:gd name="connsiteY4" fmla="*/ 0 h 3425380"/>
              <a:gd name="connsiteX0" fmla="*/ 404446 w 5178056"/>
              <a:gd name="connsiteY0" fmla="*/ 0 h 3425380"/>
              <a:gd name="connsiteX1" fmla="*/ 5173404 w 5178056"/>
              <a:gd name="connsiteY1" fmla="*/ 0 h 3425380"/>
              <a:gd name="connsiteX2" fmla="*/ 5178056 w 5178056"/>
              <a:gd name="connsiteY2" fmla="*/ 3425380 h 3425380"/>
              <a:gd name="connsiteX3" fmla="*/ 0 w 5178056"/>
              <a:gd name="connsiteY3" fmla="*/ 3425380 h 3425380"/>
              <a:gd name="connsiteX4" fmla="*/ 404446 w 5178056"/>
              <a:gd name="connsiteY4" fmla="*/ 0 h 34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056" h="3425380">
                <a:moveTo>
                  <a:pt x="404446" y="0"/>
                </a:moveTo>
                <a:lnTo>
                  <a:pt x="5173404" y="0"/>
                </a:lnTo>
                <a:cubicBezTo>
                  <a:pt x="5174955" y="1141793"/>
                  <a:pt x="5176505" y="2283587"/>
                  <a:pt x="5178056" y="3425380"/>
                </a:cubicBezTo>
                <a:lnTo>
                  <a:pt x="0" y="3425380"/>
                </a:lnTo>
                <a:lnTo>
                  <a:pt x="404446" y="0"/>
                </a:lnTo>
                <a:close/>
              </a:path>
            </a:pathLst>
          </a:custGeom>
          <a:solidFill>
            <a:schemeClr val="accent2">
              <a:lumMod val="60000"/>
              <a:lumOff val="40000"/>
            </a:schemeClr>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Tree>
    <p:extLst>
      <p:ext uri="{BB962C8B-B14F-4D97-AF65-F5344CB8AC3E}">
        <p14:creationId xmlns:p14="http://schemas.microsoft.com/office/powerpoint/2010/main" val="74808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3">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7F96C23-62A5-470B-9372-6381453507D1}"/>
              </a:ext>
            </a:extLst>
          </p:cNvPr>
          <p:cNvSpPr>
            <a:spLocks noGrp="1"/>
          </p:cNvSpPr>
          <p:nvPr>
            <p:ph type="title" hasCustomPrompt="1"/>
          </p:nvPr>
        </p:nvSpPr>
        <p:spPr>
          <a:xfrm>
            <a:off x="2741734" y="736758"/>
            <a:ext cx="6708530" cy="1918916"/>
          </a:xfrm>
        </p:spPr>
        <p:txBody>
          <a:bodyPr>
            <a:noAutofit/>
          </a:bodyPr>
          <a:lstStyle>
            <a:lvl1pPr algn="ctr">
              <a:defRPr sz="3600"/>
            </a:lvl1pPr>
          </a:lstStyle>
          <a:p>
            <a:r>
              <a:rPr lang="en-US"/>
              <a:t>Click to add title</a:t>
            </a:r>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11248758"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F7C28F12-C8E8-444E-8B69-9A0561604317}"/>
              </a:ext>
            </a:extLst>
          </p:cNvPr>
          <p:cNvSpPr>
            <a:spLocks noGrp="1"/>
          </p:cNvSpPr>
          <p:nvPr>
            <p:ph idx="1" hasCustomPrompt="1"/>
          </p:nvPr>
        </p:nvSpPr>
        <p:spPr>
          <a:xfrm>
            <a:off x="2741735" y="2743200"/>
            <a:ext cx="6708531" cy="3561680"/>
          </a:xfrm>
        </p:spPr>
        <p:txBody>
          <a:bodyPr anchor="t">
            <a:normAutofit/>
          </a:bodyPr>
          <a:lstStyle>
            <a:lvl1pPr marL="0" indent="0" algn="ctr">
              <a:lnSpc>
                <a:spcPct val="120000"/>
              </a:lnSpc>
              <a:buNone/>
              <a:defRPr sz="1800"/>
            </a:lvl1pPr>
          </a:lstStyle>
          <a:p>
            <a:r>
              <a:rPr lang="en-US"/>
              <a:t>Click to add object</a:t>
            </a:r>
          </a:p>
        </p:txBody>
      </p:sp>
    </p:spTree>
    <p:extLst>
      <p:ext uri="{BB962C8B-B14F-4D97-AF65-F5344CB8AC3E}">
        <p14:creationId xmlns:p14="http://schemas.microsoft.com/office/powerpoint/2010/main" val="230735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E8AE0-4188-4CB6-8BFB-70E163ED7FA5}"/>
              </a:ext>
            </a:extLst>
          </p:cNvPr>
          <p:cNvSpPr>
            <a:spLocks noGrp="1"/>
          </p:cNvSpPr>
          <p:nvPr>
            <p:ph type="title" hasCustomPrompt="1"/>
          </p:nvPr>
        </p:nvSpPr>
        <p:spPr>
          <a:xfrm>
            <a:off x="969264" y="2679192"/>
            <a:ext cx="4946904" cy="2902901"/>
          </a:xfrm>
        </p:spPr>
        <p:txBody>
          <a:bodyPr>
            <a:noAutofit/>
          </a:bodyPr>
          <a:lstStyle>
            <a:lvl1pPr>
              <a:defRPr sz="3600"/>
            </a:lvl1pPr>
          </a:lstStyle>
          <a:p>
            <a:r>
              <a:rPr lang="en-US"/>
              <a:t>Click to add title</a:t>
            </a:r>
          </a:p>
        </p:txBody>
      </p:sp>
      <p:sp>
        <p:nvSpPr>
          <p:cNvPr id="2" name="Text Placeholder 14">
            <a:extLst>
              <a:ext uri="{FF2B5EF4-FFF2-40B4-BE49-F238E27FC236}">
                <a16:creationId xmlns:a16="http://schemas.microsoft.com/office/drawing/2014/main" id="{1B470F94-3572-1A68-6259-115A76052812}"/>
              </a:ext>
            </a:extLst>
          </p:cNvPr>
          <p:cNvSpPr>
            <a:spLocks noGrp="1"/>
          </p:cNvSpPr>
          <p:nvPr>
            <p:ph type="body" sz="quarter" idx="16" hasCustomPrompt="1"/>
          </p:nvPr>
        </p:nvSpPr>
        <p:spPr>
          <a:xfrm>
            <a:off x="969264" y="1570008"/>
            <a:ext cx="3870149" cy="953974"/>
          </a:xfrm>
        </p:spPr>
        <p:txBody>
          <a:bodyPr anchor="ctr" anchorCtr="0">
            <a:noAutofit/>
          </a:bodyPr>
          <a:lstStyle>
            <a:lvl1pPr marL="0" indent="0">
              <a:buNone/>
              <a:defRPr sz="1800"/>
            </a:lvl1pPr>
            <a:lvl2pPr>
              <a:buNone/>
              <a:defRPr sz="1600"/>
            </a:lvl2pPr>
            <a:lvl3pPr>
              <a:buNone/>
              <a:defRPr sz="1600"/>
            </a:lvl3pPr>
            <a:lvl4pPr>
              <a:buNone/>
              <a:defRPr sz="1600"/>
            </a:lvl4pPr>
            <a:lvl5pPr>
              <a:buNone/>
              <a:defRPr sz="1600"/>
            </a:lvl5pPr>
          </a:lstStyle>
          <a:p>
            <a:pPr lvl="0"/>
            <a:r>
              <a:rPr lang="en-US"/>
              <a:t>Click to add subtitle</a:t>
            </a:r>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hasCustomPrompt="1"/>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lvl1pPr marL="0" indent="0" algn="ctr">
              <a:buNone/>
              <a:defRPr/>
            </a:lvl1pPr>
          </a:lstStyle>
          <a:p>
            <a:r>
              <a:rPr lang="en-US"/>
              <a:t>Click to add picture</a:t>
            </a:r>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hasCustomPrompt="1"/>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tIns="91440" bIns="274320" anchor="b">
            <a:noAutofit/>
          </a:bodyPr>
          <a:lstStyle>
            <a:lvl1pPr marL="0" indent="0" algn="ctr">
              <a:buNone/>
              <a:defRPr/>
            </a:lvl1pPr>
          </a:lstStyle>
          <a:p>
            <a:r>
              <a:rPr lang="en-US"/>
              <a:t>Click to add picture</a:t>
            </a:r>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hasCustomPrompt="1"/>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tIns="2194560" anchor="t">
            <a:noAutofit/>
          </a:bodyPr>
          <a:lstStyle>
            <a:lvl1pPr marL="0" indent="0" algn="ctr">
              <a:buNone/>
              <a:defRPr/>
            </a:lvl1pPr>
          </a:lstStyle>
          <a:p>
            <a:r>
              <a:rPr lang="en-US"/>
              <a:t>Click to add picture</a:t>
            </a:r>
          </a:p>
        </p:txBody>
      </p:sp>
    </p:spTree>
    <p:extLst>
      <p:ext uri="{BB962C8B-B14F-4D97-AF65-F5344CB8AC3E}">
        <p14:creationId xmlns:p14="http://schemas.microsoft.com/office/powerpoint/2010/main" val="1329810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p:txBody>
          <a:bodyPr>
            <a:noAutofit/>
          </a:bodyPr>
          <a:lstStyle>
            <a:lvl1pPr>
              <a:defRPr sz="3600"/>
            </a:lvl1pPr>
          </a:lstStyle>
          <a:p>
            <a:r>
              <a:rPr lang="en-US"/>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6483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a:xfrm>
            <a:off x="1000664" y="395381"/>
            <a:ext cx="10048336" cy="1382156"/>
          </a:xfrm>
        </p:spPr>
        <p:txBody>
          <a:bodyPr lIns="0">
            <a:noAutofit/>
          </a:bodyPr>
          <a:lstStyle>
            <a:lvl1pPr>
              <a:defRPr sz="3600"/>
            </a:lvl1pPr>
          </a:lstStyle>
          <a:p>
            <a:r>
              <a:rPr lang="en-US"/>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1000664" y="2009775"/>
            <a:ext cx="10048336"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59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a:xfrm>
            <a:off x="1143000" y="323196"/>
            <a:ext cx="9906000" cy="1382156"/>
          </a:xfrm>
        </p:spPr>
        <p:txBody>
          <a:bodyPr lIns="0">
            <a:noAutofit/>
          </a:bodyPr>
          <a:lstStyle>
            <a:lvl1pPr>
              <a:defRPr sz="3600"/>
            </a:lvl1pPr>
          </a:lstStyle>
          <a:p>
            <a:r>
              <a:rPr lang="en-US"/>
              <a:t>Click to add title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hasCustomPrompt="1"/>
          </p:nvPr>
        </p:nvSpPr>
        <p:spPr>
          <a:xfrm>
            <a:off x="1143000"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hasCustomPrompt="1"/>
          </p:nvPr>
        </p:nvSpPr>
        <p:spPr>
          <a:xfrm>
            <a:off x="378463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hasCustomPrompt="1"/>
          </p:nvPr>
        </p:nvSpPr>
        <p:spPr>
          <a:xfrm>
            <a:off x="643737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hasCustomPrompt="1"/>
          </p:nvPr>
        </p:nvSpPr>
        <p:spPr>
          <a:xfrm>
            <a:off x="908913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a:t>Click to add picture</a:t>
            </a:r>
          </a:p>
          <a:p>
            <a:endParaRPr lang="en-US"/>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text</a:t>
            </a:r>
          </a:p>
        </p:txBody>
      </p:sp>
    </p:spTree>
    <p:extLst>
      <p:ext uri="{BB962C8B-B14F-4D97-AF65-F5344CB8AC3E}">
        <p14:creationId xmlns:p14="http://schemas.microsoft.com/office/powerpoint/2010/main" val="172832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C1DF337-6125-9ADD-BB19-C5BA14BCBDC9}"/>
              </a:ext>
            </a:extLst>
          </p:cNvPr>
          <p:cNvGraphicFramePr>
            <a:graphicFrameLocks noChangeAspect="1"/>
          </p:cNvGraphicFramePr>
          <p:nvPr userDrawn="1">
            <p:custDataLst>
              <p:tags r:id="rId24"/>
            </p:custDataLst>
            <p:extLst>
              <p:ext uri="{D42A27DB-BD31-4B8C-83A1-F6EECF244321}">
                <p14:modId xmlns:p14="http://schemas.microsoft.com/office/powerpoint/2010/main" val="5706186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5" imgW="7772400" imgH="10058400" progId="TCLayout.ActiveDocument.1">
                  <p:embed/>
                </p:oleObj>
              </mc:Choice>
              <mc:Fallback>
                <p:oleObj name="think-cell Slide" r:id="rId25" imgW="7772400" imgH="10058400" progId="TCLayout.ActiveDocument.1">
                  <p:embed/>
                  <p:pic>
                    <p:nvPicPr>
                      <p:cNvPr id="8" name="think-cell data - do not delete" hidden="1">
                        <a:extLst>
                          <a:ext uri="{FF2B5EF4-FFF2-40B4-BE49-F238E27FC236}">
                            <a16:creationId xmlns:a16="http://schemas.microsoft.com/office/drawing/2014/main" id="{3C1DF337-6125-9ADD-BB19-C5BA14BCBDC9}"/>
                          </a:ext>
                        </a:extLst>
                      </p:cNvPr>
                      <p:cNvPicPr/>
                      <p:nvPr/>
                    </p:nvPicPr>
                    <p:blipFill>
                      <a:blip r:embed="rId26"/>
                      <a:stretch>
                        <a:fillRect/>
                      </a:stretch>
                    </p:blipFill>
                    <p:spPr>
                      <a:xfrm>
                        <a:off x="1588" y="1588"/>
                        <a:ext cx="1227" cy="1588"/>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b"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a:t>2/7/20XX</a:t>
            </a:r>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89" r:id="rId4"/>
    <p:sldLayoutId id="2147483688" r:id="rId5"/>
    <p:sldLayoutId id="2147483675" r:id="rId6"/>
    <p:sldLayoutId id="2147483686" r:id="rId7"/>
    <p:sldLayoutId id="2147483662" r:id="rId8"/>
    <p:sldLayoutId id="2147483682" r:id="rId9"/>
    <p:sldLayoutId id="2147483690" r:id="rId10"/>
    <p:sldLayoutId id="2147483687" r:id="rId11"/>
    <p:sldLayoutId id="2147483665" r:id="rId12"/>
    <p:sldLayoutId id="2147483692" r:id="rId13"/>
    <p:sldLayoutId id="2147483691" r:id="rId14"/>
    <p:sldLayoutId id="2147483683" r:id="rId15"/>
    <p:sldLayoutId id="2147483677" r:id="rId16"/>
    <p:sldLayoutId id="2147483678" r:id="rId17"/>
    <p:sldLayoutId id="2147483666" r:id="rId18"/>
    <p:sldLayoutId id="2147483667" r:id="rId19"/>
    <p:sldLayoutId id="2147483685" r:id="rId20"/>
    <p:sldLayoutId id="2147483669" r:id="rId21"/>
    <p:sldLayoutId id="2147483695" r:id="rId22"/>
  </p:sldLayoutIdLst>
  <p:hf sldNum="0" hdr="0" ftr="0" dt="0"/>
  <p:txStyles>
    <p:title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0.xml"/><Relationship Id="rId5" Type="http://schemas.openxmlformats.org/officeDocument/2006/relationships/image" Target="../media/image5.em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8" Type="http://schemas.openxmlformats.org/officeDocument/2006/relationships/hyperlink" Target="https://www.owkin.com/" TargetMode="External"/><Relationship Id="rId3" Type="http://schemas.openxmlformats.org/officeDocument/2006/relationships/hyperlink" Target="https://www.paige.ai/" TargetMode="External"/><Relationship Id="rId7" Type="http://schemas.openxmlformats.org/officeDocument/2006/relationships/hyperlink" Target="https://imagene-ai.com/" TargetMode="External"/><Relationship Id="rId2" Type="http://schemas.openxmlformats.org/officeDocument/2006/relationships/hyperlink" Target="https://www.megaitex.com/" TargetMode="External"/><Relationship Id="rId1" Type="http://schemas.openxmlformats.org/officeDocument/2006/relationships/slideLayout" Target="../slideLayouts/slideLayout15.xml"/><Relationship Id="rId6" Type="http://schemas.openxmlformats.org/officeDocument/2006/relationships/hyperlink" Target="https://www.aiforia.com/" TargetMode="External"/><Relationship Id="rId11" Type="http://schemas.openxmlformats.org/officeDocument/2006/relationships/image" Target="../media/image12.png"/><Relationship Id="rId5" Type="http://schemas.openxmlformats.org/officeDocument/2006/relationships/hyperlink" Target="https://ibex-ai.com/" TargetMode="External"/><Relationship Id="rId10" Type="http://schemas.openxmlformats.org/officeDocument/2006/relationships/hyperlink" Target="https://proscia.com/concentriq-platform/" TargetMode="External"/><Relationship Id="rId4" Type="http://schemas.openxmlformats.org/officeDocument/2006/relationships/hyperlink" Target="https://www.pathai.com/" TargetMode="External"/><Relationship Id="rId9" Type="http://schemas.openxmlformats.org/officeDocument/2006/relationships/hyperlink" Target="https://indicalab.com/halo-a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1.xml"/><Relationship Id="rId5" Type="http://schemas.openxmlformats.org/officeDocument/2006/relationships/image" Target="../media/image5.emf"/><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12.xml"/><Relationship Id="rId5" Type="http://schemas.openxmlformats.org/officeDocument/2006/relationships/image" Target="../media/image5.e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13.xml"/><Relationship Id="rId5" Type="http://schemas.openxmlformats.org/officeDocument/2006/relationships/image" Target="../media/image5.emf"/><Relationship Id="rId4"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14.png"/><Relationship Id="rId2" Type="http://schemas.openxmlformats.org/officeDocument/2006/relationships/slideLayout" Target="../slideLayouts/slideLayout15.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6.emf"/><Relationship Id="rId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8" Type="http://schemas.openxmlformats.org/officeDocument/2006/relationships/hyperlink" Target="https://scherlund.blogspot.com/2015/08/whats-it-like-to-get-phd-in-science.html" TargetMode="External"/><Relationship Id="rId3" Type="http://schemas.openxmlformats.org/officeDocument/2006/relationships/notesSlide" Target="../notesSlides/notesSlide16.xml"/><Relationship Id="rId7" Type="http://schemas.openxmlformats.org/officeDocument/2006/relationships/image" Target="../media/image17.jpg"/><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6.e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7.xml"/><Relationship Id="rId5" Type="http://schemas.openxmlformats.org/officeDocument/2006/relationships/image" Target="../media/image6.emf"/><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8.xml"/><Relationship Id="rId5" Type="http://schemas.openxmlformats.org/officeDocument/2006/relationships/image" Target="../media/image6.emf"/><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9.xml"/><Relationship Id="rId5" Type="http://schemas.openxmlformats.org/officeDocument/2006/relationships/image" Target="../media/image6.emf"/><Relationship Id="rId4"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2.xml"/><Relationship Id="rId7" Type="http://schemas.openxmlformats.org/officeDocument/2006/relationships/image" Target="../media/image25.svg"/><Relationship Id="rId2" Type="http://schemas.openxmlformats.org/officeDocument/2006/relationships/slideLayout" Target="../slideLayouts/slideLayout15.xml"/><Relationship Id="rId1" Type="http://schemas.openxmlformats.org/officeDocument/2006/relationships/tags" Target="../tags/tag20.xml"/><Relationship Id="rId6" Type="http://schemas.openxmlformats.org/officeDocument/2006/relationships/image" Target="../media/image24.png"/><Relationship Id="rId5" Type="http://schemas.openxmlformats.org/officeDocument/2006/relationships/image" Target="../media/image6.emf"/><Relationship Id="rId4" Type="http://schemas.openxmlformats.org/officeDocument/2006/relationships/oleObject" Target="../embeddings/oleObject6.bin"/><Relationship Id="rId9" Type="http://schemas.openxmlformats.org/officeDocument/2006/relationships/image" Target="../media/image2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image" Target="../media/image28.png"/><Relationship Id="rId5" Type="http://schemas.openxmlformats.org/officeDocument/2006/relationships/image" Target="../media/image6.e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2.xml"/><Relationship Id="rId5" Type="http://schemas.openxmlformats.org/officeDocument/2006/relationships/image" Target="../media/image6.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23.xml"/><Relationship Id="rId5" Type="http://schemas.openxmlformats.org/officeDocument/2006/relationships/image" Target="../media/image6.e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5.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www.grandviewresearch.com/horizon/outlook/cancer-biopsy-market-size/global" TargetMode="External"/><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6.emf"/><Relationship Id="rId5" Type="http://schemas.openxmlformats.org/officeDocument/2006/relationships/oleObject" Target="../embeddings/oleObject6.bin"/><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5.xml"/><Relationship Id="rId5" Type="http://schemas.openxmlformats.org/officeDocument/2006/relationships/image" Target="../media/image6.emf"/><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26.xml"/><Relationship Id="rId5" Type="http://schemas.openxmlformats.org/officeDocument/2006/relationships/image" Target="../media/image6.emf"/><Relationship Id="rId4" Type="http://schemas.openxmlformats.org/officeDocument/2006/relationships/oleObject" Target="../embeddings/oleObject12.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27.xml"/><Relationship Id="rId5" Type="http://schemas.openxmlformats.org/officeDocument/2006/relationships/image" Target="../media/image6.emf"/><Relationship Id="rId4" Type="http://schemas.openxmlformats.org/officeDocument/2006/relationships/oleObject" Target="../embeddings/oleObject1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5.xml"/><Relationship Id="rId5" Type="http://schemas.openxmlformats.org/officeDocument/2006/relationships/image" Target="../media/image5.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6.bin"/><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hyperlink" Target="https://www.grandviewresearch.com/horizon/outlook/cancer-biopsy-market/mexico" TargetMode="External"/><Relationship Id="rId5" Type="http://schemas.openxmlformats.org/officeDocument/2006/relationships/image" Target="../media/image6.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8.xml"/><Relationship Id="rId5" Type="http://schemas.openxmlformats.org/officeDocument/2006/relationships/image" Target="../media/image6.e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www.grandviewresearch.com/horizon/outlook/cancer-biopsy-market/united-states" TargetMode="Externa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hyperlink" Target="https://www.grandviewresearch.com/horizon/outlook/cancer-biopsy-market/mexico" TargetMode="External"/><Relationship Id="rId5" Type="http://schemas.openxmlformats.org/officeDocument/2006/relationships/image" Target="../media/image6.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CDBC01-ED55-6250-5CA9-A72325D4E6DC}"/>
              </a:ext>
            </a:extLst>
          </p:cNvPr>
          <p:cNvGraphicFramePr>
            <a:graphicFrameLocks noChangeAspect="1"/>
          </p:cNvGraphicFramePr>
          <p:nvPr>
            <p:custDataLst>
              <p:tags r:id="rId1"/>
            </p:custDataLst>
            <p:extLst>
              <p:ext uri="{D42A27DB-BD31-4B8C-83A1-F6EECF244321}">
                <p14:modId xmlns:p14="http://schemas.microsoft.com/office/powerpoint/2010/main" val="40511472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15CDBC01-ED55-6250-5CA9-A72325D4E6DC}"/>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4" name="Picture Placeholder 13" descr="Low angle view of tall buildings&#10;">
            <a:extLst>
              <a:ext uri="{FF2B5EF4-FFF2-40B4-BE49-F238E27FC236}">
                <a16:creationId xmlns:a16="http://schemas.microsoft.com/office/drawing/2014/main" id="{4BCEBBEC-07CE-3320-7738-BC0DB0113B43}"/>
              </a:ext>
            </a:extLst>
          </p:cNvPr>
          <p:cNvPicPr>
            <a:picLocks noGrp="1" noChangeAspect="1"/>
          </p:cNvPicPr>
          <p:nvPr>
            <p:ph type="pic" sz="quarter" idx="13"/>
          </p:nvPr>
        </p:nvPicPr>
        <p:blipFill>
          <a:blip r:embed="rId6"/>
          <a:srcRect l="135" r="135"/>
          <a:stretch/>
        </p:blipFill>
        <p:spPr>
          <a:xfrm>
            <a:off x="3947746" y="0"/>
            <a:ext cx="8244254" cy="6858000"/>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1011802" y="3128854"/>
            <a:ext cx="2723103" cy="600292"/>
          </a:xfrm>
        </p:spPr>
        <p:txBody>
          <a:bodyPr vert="horz">
            <a:normAutofit/>
          </a:bodyPr>
          <a:lstStyle/>
          <a:p>
            <a:r>
              <a:rPr lang="en-US" i="0" spc="300" dirty="0">
                <a:effectLst/>
                <a:latin typeface="Helvetica Neue" panose="02000503000000020004" pitchFamily="2" charset="0"/>
              </a:rPr>
              <a:t>Megaitex</a:t>
            </a:r>
            <a:endParaRPr lang="en-US" i="0" spc="300" dirty="0"/>
          </a:p>
        </p:txBody>
      </p:sp>
      <p:pic>
        <p:nvPicPr>
          <p:cNvPr id="5" name="Picture 4" descr="A stethoscope and text on a black background&#10;&#10;Description automatically generated">
            <a:extLst>
              <a:ext uri="{FF2B5EF4-FFF2-40B4-BE49-F238E27FC236}">
                <a16:creationId xmlns:a16="http://schemas.microsoft.com/office/drawing/2014/main" id="{8FC9FEA4-8551-910D-5AF3-AA6F90CD7A19}"/>
              </a:ext>
            </a:extLst>
          </p:cNvPr>
          <p:cNvPicPr>
            <a:picLocks noChangeAspect="1"/>
          </p:cNvPicPr>
          <p:nvPr/>
        </p:nvPicPr>
        <p:blipFill>
          <a:blip r:embed="rId7"/>
          <a:stretch>
            <a:fillRect/>
          </a:stretch>
        </p:blipFill>
        <p:spPr>
          <a:xfrm>
            <a:off x="634987" y="412668"/>
            <a:ext cx="1368631" cy="1368631"/>
          </a:xfrm>
          <a:prstGeom prst="rect">
            <a:avLst/>
          </a:prstGeom>
        </p:spPr>
      </p:pic>
    </p:spTree>
    <p:extLst>
      <p:ext uri="{BB962C8B-B14F-4D97-AF65-F5344CB8AC3E}">
        <p14:creationId xmlns:p14="http://schemas.microsoft.com/office/powerpoint/2010/main" val="3925773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5C7C6162-4AAB-C2E7-60FA-F377401C788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BC42C4B-7B70-BC41-430B-D7BFA768B02E}"/>
              </a:ext>
            </a:extLst>
          </p:cNvPr>
          <p:cNvGraphicFramePr>
            <a:graphicFrameLocks noChangeAspect="1"/>
          </p:cNvGraphicFramePr>
          <p:nvPr>
            <p:custDataLst>
              <p:tags r:id="rId1"/>
            </p:custDataLst>
            <p:extLst>
              <p:ext uri="{D42A27DB-BD31-4B8C-83A1-F6EECF244321}">
                <p14:modId xmlns:p14="http://schemas.microsoft.com/office/powerpoint/2010/main" val="30924278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0BC42C4B-7B70-BC41-430B-D7BFA768B02E}"/>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a:extLst>
              <a:ext uri="{FF2B5EF4-FFF2-40B4-BE49-F238E27FC236}">
                <a16:creationId xmlns:a16="http://schemas.microsoft.com/office/drawing/2014/main" id="{8824C249-3ACE-9558-9E14-7EB4E4204120}"/>
              </a:ext>
            </a:extLst>
          </p:cNvPr>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en" sz="9333" b="1">
                <a:solidFill>
                  <a:schemeClr val="lt1"/>
                </a:solidFill>
              </a:rPr>
              <a:t>5 </a:t>
            </a:r>
            <a:endParaRPr sz="9333" b="1">
              <a:solidFill>
                <a:schemeClr val="lt1"/>
              </a:solidFill>
            </a:endParaRPr>
          </a:p>
        </p:txBody>
      </p:sp>
      <p:sp>
        <p:nvSpPr>
          <p:cNvPr id="18" name="Google Shape;289;p7">
            <a:extLst>
              <a:ext uri="{FF2B5EF4-FFF2-40B4-BE49-F238E27FC236}">
                <a16:creationId xmlns:a16="http://schemas.microsoft.com/office/drawing/2014/main" id="{4E4B1CC2-8028-7992-D962-5E2F3427A71B}"/>
              </a:ext>
            </a:extLst>
          </p:cNvPr>
          <p:cNvSpPr txBox="1">
            <a:spLocks noGrp="1"/>
          </p:cNvSpPr>
          <p:nvPr>
            <p:ph type="title"/>
          </p:nvPr>
        </p:nvSpPr>
        <p:spPr>
          <a:xfrm>
            <a:off x="7148214" y="2233400"/>
            <a:ext cx="4298800" cy="2391200"/>
          </a:xfrm>
          <a:prstGeom prst="rect">
            <a:avLst/>
          </a:prstGeom>
          <a:noFill/>
          <a:ln>
            <a:noFill/>
          </a:ln>
        </p:spPr>
        <p:txBody>
          <a:bodyPr spcFirstLastPara="1" vert="horz" wrap="square" lIns="121900" tIns="121900" rIns="121900" bIns="121900" rtlCol="0" anchor="t" anchorCtr="0">
            <a:noAutofit/>
          </a:bodyPr>
          <a:lstStyle/>
          <a:p>
            <a:pPr algn="l"/>
            <a:r>
              <a:rPr lang="en-US">
                <a:solidFill>
                  <a:schemeClr val="tx1"/>
                </a:solidFill>
              </a:rPr>
              <a:t>COMPETITIVE </a:t>
            </a:r>
            <a:br>
              <a:rPr lang="en-US">
                <a:solidFill>
                  <a:schemeClr val="tx1"/>
                </a:solidFill>
              </a:rPr>
            </a:br>
            <a:r>
              <a:rPr lang="en-US">
                <a:solidFill>
                  <a:schemeClr val="tx1"/>
                </a:solidFill>
              </a:rPr>
              <a:t>ADVANTAGES</a:t>
            </a:r>
            <a:endParaRPr>
              <a:solidFill>
                <a:schemeClr val="tx1"/>
              </a:solidFill>
            </a:endParaRPr>
          </a:p>
        </p:txBody>
      </p:sp>
      <p:sp>
        <p:nvSpPr>
          <p:cNvPr id="19" name="TextBox 18">
            <a:extLst>
              <a:ext uri="{FF2B5EF4-FFF2-40B4-BE49-F238E27FC236}">
                <a16:creationId xmlns:a16="http://schemas.microsoft.com/office/drawing/2014/main" id="{3164123A-E701-4F0E-3288-1F91E3A84D19}"/>
              </a:ext>
            </a:extLst>
          </p:cNvPr>
          <p:cNvSpPr txBox="1"/>
          <p:nvPr/>
        </p:nvSpPr>
        <p:spPr>
          <a:xfrm>
            <a:off x="744986" y="1046185"/>
            <a:ext cx="4875886" cy="788357"/>
          </a:xfrm>
          <a:prstGeom prst="rect">
            <a:avLst/>
          </a:prstGeom>
          <a:noFill/>
        </p:spPr>
        <p:txBody>
          <a:bodyPr wrap="square" rtlCol="0">
            <a:spAutoFit/>
          </a:bodyPr>
          <a:lstStyle/>
          <a:p>
            <a:pPr>
              <a:lnSpc>
                <a:spcPct val="150000"/>
              </a:lnSpc>
            </a:pPr>
            <a:r>
              <a:rPr lang="en-GB" sz="1600"/>
              <a:t>Developed in close collaboration with pathologists, ensuring practical applicability and integration with clinical workflow.</a:t>
            </a:r>
          </a:p>
        </p:txBody>
      </p:sp>
      <p:sp>
        <p:nvSpPr>
          <p:cNvPr id="22" name="TextBox 21">
            <a:extLst>
              <a:ext uri="{FF2B5EF4-FFF2-40B4-BE49-F238E27FC236}">
                <a16:creationId xmlns:a16="http://schemas.microsoft.com/office/drawing/2014/main" id="{02A3E2F9-4DEA-5673-5FC7-920459D9E0D9}"/>
              </a:ext>
            </a:extLst>
          </p:cNvPr>
          <p:cNvSpPr txBox="1"/>
          <p:nvPr/>
        </p:nvSpPr>
        <p:spPr>
          <a:xfrm>
            <a:off x="3152011" y="2232332"/>
            <a:ext cx="2468861" cy="461665"/>
          </a:xfrm>
          <a:prstGeom prst="rect">
            <a:avLst/>
          </a:prstGeom>
          <a:noFill/>
        </p:spPr>
        <p:txBody>
          <a:bodyPr wrap="square">
            <a:spAutoFit/>
          </a:bodyPr>
          <a:lstStyle/>
          <a:p>
            <a:pPr algn="r"/>
            <a:r>
              <a:rPr lang="en-UA" sz="2400" i="1"/>
              <a:t>Superior Accuracy</a:t>
            </a:r>
          </a:p>
        </p:txBody>
      </p:sp>
      <p:sp>
        <p:nvSpPr>
          <p:cNvPr id="4" name="Text Placeholder 2">
            <a:extLst>
              <a:ext uri="{FF2B5EF4-FFF2-40B4-BE49-F238E27FC236}">
                <a16:creationId xmlns:a16="http://schemas.microsoft.com/office/drawing/2014/main" id="{36FE5D04-C2EB-D821-F2D5-091A13171375}"/>
              </a:ext>
            </a:extLst>
          </p:cNvPr>
          <p:cNvSpPr txBox="1">
            <a:spLocks/>
          </p:cNvSpPr>
          <p:nvPr/>
        </p:nvSpPr>
        <p:spPr>
          <a:xfrm>
            <a:off x="8094214" y="6147217"/>
            <a:ext cx="3200400" cy="823912"/>
          </a:xfrm>
          <a:prstGeom prst="rect">
            <a:avLst/>
          </a:prstGeom>
          <a:noFill/>
          <a:ln>
            <a:noFill/>
          </a:ln>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600" b="1" kern="1200">
                <a:solidFill>
                  <a:schemeClr val="tx2"/>
                </a:solidFill>
                <a:latin typeface="+mn-lt"/>
                <a:ea typeface="+mn-ea"/>
                <a:cs typeface="+mn-cs"/>
              </a:defRPr>
            </a:lvl1pPr>
            <a:lvl2pPr marL="685800" lvl="1"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2pPr>
            <a:lvl3pPr marL="1143000" lvl="2"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3pPr>
            <a:lvl4pPr marL="1600200" lvl="3"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4pPr>
            <a:lvl5pPr marL="2057400" lvl="4"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5pPr>
            <a:lvl6pPr marL="2514600" lvl="5"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6pPr>
            <a:lvl7pPr marL="2971800" lvl="6"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7pPr>
            <a:lvl8pPr marL="3429000" lvl="7"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8pPr>
            <a:lvl9pPr marL="3886200" lvl="8"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5167DA5F-581C-EBDB-0769-F802606440A7}"/>
              </a:ext>
            </a:extLst>
          </p:cNvPr>
          <p:cNvSpPr txBox="1"/>
          <p:nvPr/>
        </p:nvSpPr>
        <p:spPr>
          <a:xfrm>
            <a:off x="744985" y="615645"/>
            <a:ext cx="2468861" cy="461665"/>
          </a:xfrm>
          <a:prstGeom prst="rect">
            <a:avLst/>
          </a:prstGeom>
          <a:noFill/>
        </p:spPr>
        <p:txBody>
          <a:bodyPr wrap="square">
            <a:spAutoFit/>
          </a:bodyPr>
          <a:lstStyle/>
          <a:p>
            <a:r>
              <a:rPr lang="en-UA" sz="2400" i="1"/>
              <a:t>Clinical Relevance</a:t>
            </a:r>
          </a:p>
        </p:txBody>
      </p:sp>
      <p:sp>
        <p:nvSpPr>
          <p:cNvPr id="7" name="TextBox 6">
            <a:extLst>
              <a:ext uri="{FF2B5EF4-FFF2-40B4-BE49-F238E27FC236}">
                <a16:creationId xmlns:a16="http://schemas.microsoft.com/office/drawing/2014/main" id="{7EA69FAF-ACBD-0CF2-768D-52AB402B5AE6}"/>
              </a:ext>
            </a:extLst>
          </p:cNvPr>
          <p:cNvSpPr txBox="1"/>
          <p:nvPr/>
        </p:nvSpPr>
        <p:spPr>
          <a:xfrm>
            <a:off x="2091400" y="5062031"/>
            <a:ext cx="3529472" cy="461665"/>
          </a:xfrm>
          <a:prstGeom prst="rect">
            <a:avLst/>
          </a:prstGeom>
          <a:noFill/>
        </p:spPr>
        <p:txBody>
          <a:bodyPr wrap="square">
            <a:spAutoFit/>
          </a:bodyPr>
          <a:lstStyle/>
          <a:p>
            <a:pPr algn="r"/>
            <a:r>
              <a:rPr lang="en-UA" sz="2400" i="1"/>
              <a:t>Unique Dataset Strategy</a:t>
            </a:r>
          </a:p>
        </p:txBody>
      </p:sp>
      <p:sp>
        <p:nvSpPr>
          <p:cNvPr id="8" name="TextBox 7">
            <a:extLst>
              <a:ext uri="{FF2B5EF4-FFF2-40B4-BE49-F238E27FC236}">
                <a16:creationId xmlns:a16="http://schemas.microsoft.com/office/drawing/2014/main" id="{1922F8F3-9CFD-CD17-A9E6-7BCC3BC99CC7}"/>
              </a:ext>
            </a:extLst>
          </p:cNvPr>
          <p:cNvSpPr txBox="1"/>
          <p:nvPr/>
        </p:nvSpPr>
        <p:spPr>
          <a:xfrm>
            <a:off x="744985" y="3628822"/>
            <a:ext cx="2468861" cy="461665"/>
          </a:xfrm>
          <a:prstGeom prst="rect">
            <a:avLst/>
          </a:prstGeom>
          <a:noFill/>
        </p:spPr>
        <p:txBody>
          <a:bodyPr wrap="square">
            <a:spAutoFit/>
          </a:bodyPr>
          <a:lstStyle/>
          <a:p>
            <a:r>
              <a:rPr lang="en-UA" sz="2400" i="1"/>
              <a:t>Scalability </a:t>
            </a:r>
          </a:p>
        </p:txBody>
      </p:sp>
      <p:sp>
        <p:nvSpPr>
          <p:cNvPr id="10" name="TextBox 9">
            <a:extLst>
              <a:ext uri="{FF2B5EF4-FFF2-40B4-BE49-F238E27FC236}">
                <a16:creationId xmlns:a16="http://schemas.microsoft.com/office/drawing/2014/main" id="{C484D56F-BD45-FBAB-1336-CE7F1F89BC95}"/>
              </a:ext>
            </a:extLst>
          </p:cNvPr>
          <p:cNvSpPr txBox="1"/>
          <p:nvPr/>
        </p:nvSpPr>
        <p:spPr>
          <a:xfrm>
            <a:off x="440675" y="5523696"/>
            <a:ext cx="5180197" cy="788357"/>
          </a:xfrm>
          <a:prstGeom prst="rect">
            <a:avLst/>
          </a:prstGeom>
          <a:noFill/>
        </p:spPr>
        <p:txBody>
          <a:bodyPr wrap="square" rtlCol="0">
            <a:spAutoFit/>
          </a:bodyPr>
          <a:lstStyle/>
          <a:p>
            <a:pPr algn="r">
              <a:lnSpc>
                <a:spcPct val="150000"/>
              </a:lnSpc>
            </a:pPr>
            <a:r>
              <a:rPr lang="en-GB" sz="1600"/>
              <a:t>Addresses the lack of quality histological datasets </a:t>
            </a:r>
            <a:br>
              <a:rPr lang="en-GB" sz="1600"/>
            </a:br>
            <a:r>
              <a:rPr lang="en-GB" sz="1600"/>
              <a:t>by developing proprietary data pipelines and annotation protocols</a:t>
            </a:r>
            <a:r>
              <a:rPr lang="en-US" sz="1600"/>
              <a:t>.</a:t>
            </a:r>
            <a:endParaRPr lang="en-GB" sz="1600"/>
          </a:p>
        </p:txBody>
      </p:sp>
      <p:sp>
        <p:nvSpPr>
          <p:cNvPr id="11" name="TextBox 10">
            <a:extLst>
              <a:ext uri="{FF2B5EF4-FFF2-40B4-BE49-F238E27FC236}">
                <a16:creationId xmlns:a16="http://schemas.microsoft.com/office/drawing/2014/main" id="{2FF07E43-3134-7431-F9A8-462E48558234}"/>
              </a:ext>
            </a:extLst>
          </p:cNvPr>
          <p:cNvSpPr txBox="1"/>
          <p:nvPr/>
        </p:nvSpPr>
        <p:spPr>
          <a:xfrm>
            <a:off x="744986" y="4041137"/>
            <a:ext cx="4442078" cy="788357"/>
          </a:xfrm>
          <a:prstGeom prst="rect">
            <a:avLst/>
          </a:prstGeom>
          <a:noFill/>
        </p:spPr>
        <p:txBody>
          <a:bodyPr wrap="square" rtlCol="0">
            <a:spAutoFit/>
          </a:bodyPr>
          <a:lstStyle/>
          <a:p>
            <a:pPr>
              <a:lnSpc>
                <a:spcPct val="150000"/>
              </a:lnSpc>
            </a:pPr>
            <a:r>
              <a:rPr lang="en-GB" sz="1600"/>
              <a:t>Automated, high-throughput processing suitable for large pathology labs and research centres.</a:t>
            </a:r>
          </a:p>
        </p:txBody>
      </p:sp>
      <p:sp>
        <p:nvSpPr>
          <p:cNvPr id="12" name="TextBox 11">
            <a:extLst>
              <a:ext uri="{FF2B5EF4-FFF2-40B4-BE49-F238E27FC236}">
                <a16:creationId xmlns:a16="http://schemas.microsoft.com/office/drawing/2014/main" id="{CD893128-599D-32A4-EF4D-8DE34E057C1B}"/>
              </a:ext>
            </a:extLst>
          </p:cNvPr>
          <p:cNvSpPr txBox="1"/>
          <p:nvPr/>
        </p:nvSpPr>
        <p:spPr>
          <a:xfrm>
            <a:off x="1178795" y="2596320"/>
            <a:ext cx="4442077" cy="788357"/>
          </a:xfrm>
          <a:prstGeom prst="rect">
            <a:avLst/>
          </a:prstGeom>
          <a:noFill/>
        </p:spPr>
        <p:txBody>
          <a:bodyPr wrap="square" rtlCol="0">
            <a:spAutoFit/>
          </a:bodyPr>
          <a:lstStyle/>
          <a:p>
            <a:pPr algn="r">
              <a:lnSpc>
                <a:spcPct val="150000"/>
              </a:lnSpc>
            </a:pPr>
            <a:r>
              <a:rPr lang="en-GB" sz="1600"/>
              <a:t>Reduces false positives/negatives through </a:t>
            </a:r>
            <a:br>
              <a:rPr lang="en-GB" sz="1600"/>
            </a:br>
            <a:r>
              <a:rPr lang="en-GB" sz="1600"/>
              <a:t>advanced model training and continuous improvement.</a:t>
            </a:r>
          </a:p>
        </p:txBody>
      </p:sp>
    </p:spTree>
    <p:extLst>
      <p:ext uri="{BB962C8B-B14F-4D97-AF65-F5344CB8AC3E}">
        <p14:creationId xmlns:p14="http://schemas.microsoft.com/office/powerpoint/2010/main" val="97806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D11FDF4-4A55-998C-6D9B-4A74C71C5E82}"/>
              </a:ext>
            </a:extLst>
          </p:cNvPr>
          <p:cNvSpPr>
            <a:spLocks noGrp="1"/>
          </p:cNvSpPr>
          <p:nvPr>
            <p:ph type="title"/>
          </p:nvPr>
        </p:nvSpPr>
        <p:spPr>
          <a:xfrm>
            <a:off x="839788" y="608669"/>
            <a:ext cx="10515600" cy="596167"/>
          </a:xfrm>
        </p:spPr>
        <p:txBody>
          <a:bodyPr/>
          <a:lstStyle/>
          <a:p>
            <a:r>
              <a:t>Competitor</a:t>
            </a:r>
            <a:r>
              <a:rPr lang="en-US"/>
              <a:t>s</a:t>
            </a:r>
            <a:r>
              <a:t> Landscape</a:t>
            </a:r>
          </a:p>
        </p:txBody>
      </p:sp>
      <p:graphicFrame>
        <p:nvGraphicFramePr>
          <p:cNvPr id="10" name="Table 9">
            <a:extLst>
              <a:ext uri="{FF2B5EF4-FFF2-40B4-BE49-F238E27FC236}">
                <a16:creationId xmlns:a16="http://schemas.microsoft.com/office/drawing/2014/main" id="{6324EAF9-CF2C-1723-039D-099771F674DB}"/>
              </a:ext>
            </a:extLst>
          </p:cNvPr>
          <p:cNvGraphicFramePr>
            <a:graphicFrameLocks noGrp="1"/>
          </p:cNvGraphicFramePr>
          <p:nvPr>
            <p:extLst>
              <p:ext uri="{D42A27DB-BD31-4B8C-83A1-F6EECF244321}">
                <p14:modId xmlns:p14="http://schemas.microsoft.com/office/powerpoint/2010/main" val="2571433528"/>
              </p:ext>
            </p:extLst>
          </p:nvPr>
        </p:nvGraphicFramePr>
        <p:xfrm>
          <a:off x="839788" y="2033983"/>
          <a:ext cx="10760029" cy="3017520"/>
        </p:xfrm>
        <a:graphic>
          <a:graphicData uri="http://schemas.openxmlformats.org/drawingml/2006/table">
            <a:tbl>
              <a:tblPr firstRow="1" bandRow="1">
                <a:tableStyleId>{21E4AEA4-8DFA-4A89-87EB-49C32662AFE0}</a:tableStyleId>
              </a:tblPr>
              <a:tblGrid>
                <a:gridCol w="3092132">
                  <a:extLst>
                    <a:ext uri="{9D8B030D-6E8A-4147-A177-3AD203B41FA5}">
                      <a16:colId xmlns:a16="http://schemas.microsoft.com/office/drawing/2014/main" val="20001"/>
                    </a:ext>
                  </a:extLst>
                </a:gridCol>
                <a:gridCol w="3613888">
                  <a:extLst>
                    <a:ext uri="{9D8B030D-6E8A-4147-A177-3AD203B41FA5}">
                      <a16:colId xmlns:a16="http://schemas.microsoft.com/office/drawing/2014/main" val="297925815"/>
                    </a:ext>
                  </a:extLst>
                </a:gridCol>
                <a:gridCol w="4054009">
                  <a:extLst>
                    <a:ext uri="{9D8B030D-6E8A-4147-A177-3AD203B41FA5}">
                      <a16:colId xmlns:a16="http://schemas.microsoft.com/office/drawing/2014/main" val="20002"/>
                    </a:ext>
                  </a:extLst>
                </a:gridCol>
              </a:tblGrid>
              <a:tr h="360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Pure‑Play Pathology AI</a:t>
                      </a:r>
                    </a:p>
                  </a:txBody>
                  <a:tcPr anchor="ctr"/>
                </a:tc>
                <a:tc>
                  <a:txBody>
                    <a:bodyPr/>
                    <a:lstStyle/>
                    <a:p>
                      <a:pPr algn="ctr"/>
                      <a:r>
                        <a:rPr lang="en-US" b="1">
                          <a:solidFill>
                            <a:schemeClr val="tx1"/>
                          </a:solidFill>
                        </a:rPr>
                        <a:t>Competitors</a:t>
                      </a:r>
                      <a:endParaRPr b="1">
                        <a:solidFill>
                          <a:schemeClr val="tx1"/>
                        </a:solidFill>
                      </a:endParaRPr>
                    </a:p>
                  </a:txBody>
                  <a:tcPr anchor="ctr"/>
                </a:tc>
                <a:tc>
                  <a:txBody>
                    <a:bodyPr/>
                    <a:lstStyle/>
                    <a:p>
                      <a:pPr algn="ctr"/>
                      <a:r>
                        <a:rPr lang="en-US" sz="1800" b="1">
                          <a:solidFill>
                            <a:schemeClr val="tx1"/>
                          </a:solidFill>
                        </a:rPr>
                        <a:t>MegAITex</a:t>
                      </a:r>
                      <a:endParaRPr b="1">
                        <a:solidFill>
                          <a:schemeClr val="tx1"/>
                        </a:solidFill>
                      </a:endParaRPr>
                    </a:p>
                  </a:txBody>
                  <a:tcPr anchor="ctr"/>
                </a:tc>
                <a:extLst>
                  <a:ext uri="{0D108BD9-81ED-4DB2-BD59-A6C34878D82A}">
                    <a16:rowId xmlns:a16="http://schemas.microsoft.com/office/drawing/2014/main" val="10000"/>
                  </a:ext>
                </a:extLst>
              </a:tr>
              <a:tr h="360307">
                <a:tc>
                  <a:txBody>
                    <a:bodyPr/>
                    <a:lstStyle/>
                    <a:p>
                      <a:r>
                        <a:rPr sz="1400" b="1"/>
                        <a:t>Paige</a:t>
                      </a:r>
                    </a:p>
                  </a:txBody>
                  <a:tcPr/>
                </a:tc>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 AI method: </a:t>
                      </a:r>
                      <a:r>
                        <a:rPr lang="en-US" sz="1400" b="1">
                          <a:solidFill>
                            <a:srgbClr val="C00000"/>
                          </a:solidFill>
                        </a:rPr>
                        <a:t>Image Classification*</a:t>
                      </a:r>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2. Method key steps description: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Images segmentation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Segments comparison with original example of tumor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 Conclusion: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Image Comparison method does not used by Pathologists expert due to low level of precision and accuracy/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Image comparison method is recommended and used by medical interns as the simplest.</a:t>
                      </a:r>
                    </a:p>
                  </a:txBody>
                  <a:tcPr/>
                </a:tc>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 AI method: </a:t>
                      </a:r>
                      <a:r>
                        <a:rPr lang="en-US" sz="1400" b="1">
                          <a:solidFill>
                            <a:srgbClr val="0070C0"/>
                          </a:solidFill>
                        </a:rPr>
                        <a:t>Image Detection**</a:t>
                      </a:r>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2. Method key steps description: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Object (tumor) patterns determination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Train AI math model based on determined patterns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 Conclusion: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Patterns-based diagnostics method is used by top level medical experts especially for complex and controversial cases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We consider Image Classification method as the unscientific</a:t>
                      </a:r>
                      <a:r>
                        <a:rPr lang="ru-RU" sz="1400"/>
                        <a:t> </a:t>
                      </a:r>
                      <a:r>
                        <a:rPr lang="en-US" sz="1400"/>
                        <a:t>and trivial method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a:p>
                  </a:txBody>
                  <a:tcPr/>
                </a:tc>
                <a:extLst>
                  <a:ext uri="{0D108BD9-81ED-4DB2-BD59-A6C34878D82A}">
                    <a16:rowId xmlns:a16="http://schemas.microsoft.com/office/drawing/2014/main" val="10001"/>
                  </a:ext>
                </a:extLst>
              </a:tr>
              <a:tr h="359040">
                <a:tc>
                  <a:txBody>
                    <a:bodyPr/>
                    <a:lstStyle/>
                    <a:p>
                      <a:r>
                        <a:rPr sz="1400" b="1"/>
                        <a:t>PathAI</a:t>
                      </a:r>
                    </a:p>
                  </a:txBody>
                  <a:tcPr/>
                </a:tc>
                <a:tc vMerge="1">
                  <a:txBody>
                    <a:bodyPr/>
                    <a:lstStyle/>
                    <a:p>
                      <a:endParaRPr sz="1400"/>
                    </a:p>
                  </a:txBody>
                  <a:tcPr/>
                </a:tc>
                <a:tc vMerge="1">
                  <a:txBody>
                    <a:bodyPr/>
                    <a:lstStyle/>
                    <a:p>
                      <a:endParaRPr sz="1400"/>
                    </a:p>
                  </a:txBody>
                  <a:tcPr/>
                </a:tc>
                <a:extLst>
                  <a:ext uri="{0D108BD9-81ED-4DB2-BD59-A6C34878D82A}">
                    <a16:rowId xmlns:a16="http://schemas.microsoft.com/office/drawing/2014/main" val="10002"/>
                  </a:ext>
                </a:extLst>
              </a:tr>
              <a:tr h="360307">
                <a:tc>
                  <a:txBody>
                    <a:bodyPr/>
                    <a:lstStyle/>
                    <a:p>
                      <a:r>
                        <a:rPr sz="1400" b="1"/>
                        <a:t>Ibex Medical Analytics</a:t>
                      </a:r>
                    </a:p>
                  </a:txBody>
                  <a:tcPr/>
                </a:tc>
                <a:tc vMerge="1">
                  <a:txBody>
                    <a:bodyPr/>
                    <a:lstStyle/>
                    <a:p>
                      <a:endParaRPr sz="1400"/>
                    </a:p>
                  </a:txBody>
                  <a:tcPr/>
                </a:tc>
                <a:tc vMerge="1">
                  <a:txBody>
                    <a:bodyPr/>
                    <a:lstStyle/>
                    <a:p>
                      <a:endParaRPr sz="1400"/>
                    </a:p>
                  </a:txBody>
                  <a:tcPr/>
                </a:tc>
                <a:extLst>
                  <a:ext uri="{0D108BD9-81ED-4DB2-BD59-A6C34878D82A}">
                    <a16:rowId xmlns:a16="http://schemas.microsoft.com/office/drawing/2014/main" val="10003"/>
                  </a:ext>
                </a:extLst>
              </a:tr>
              <a:tr h="360307">
                <a:tc>
                  <a:txBody>
                    <a:bodyPr/>
                    <a:lstStyle/>
                    <a:p>
                      <a:r>
                        <a:rPr sz="1400" b="1"/>
                        <a:t>Aiforia / DeepBio</a:t>
                      </a:r>
                    </a:p>
                  </a:txBody>
                  <a:tcPr/>
                </a:tc>
                <a:tc vMerge="1">
                  <a:txBody>
                    <a:bodyPr/>
                    <a:lstStyle/>
                    <a:p>
                      <a:endParaRPr sz="1400"/>
                    </a:p>
                  </a:txBody>
                  <a:tcPr/>
                </a:tc>
                <a:tc vMerge="1">
                  <a:txBody>
                    <a:bodyPr/>
                    <a:lstStyle/>
                    <a:p>
                      <a:endParaRPr sz="1400"/>
                    </a:p>
                  </a:txBody>
                  <a:tcPr/>
                </a:tc>
                <a:extLst>
                  <a:ext uri="{0D108BD9-81ED-4DB2-BD59-A6C34878D82A}">
                    <a16:rowId xmlns:a16="http://schemas.microsoft.com/office/drawing/2014/main" val="10004"/>
                  </a:ext>
                </a:extLst>
              </a:tr>
              <a:tr h="488312">
                <a:tc>
                  <a:txBody>
                    <a:bodyPr/>
                    <a:lstStyle/>
                    <a:p>
                      <a:r>
                        <a:rPr sz="1400" b="1"/>
                        <a:t>Imagene AI / Owkin</a:t>
                      </a:r>
                    </a:p>
                  </a:txBody>
                  <a:tcPr/>
                </a:tc>
                <a:tc vMerge="1">
                  <a:txBody>
                    <a:bodyPr/>
                    <a:lstStyle/>
                    <a:p>
                      <a:endParaRPr sz="1400"/>
                    </a:p>
                  </a:txBody>
                  <a:tcPr/>
                </a:tc>
                <a:tc vMerge="1">
                  <a:txBody>
                    <a:bodyPr/>
                    <a:lstStyle/>
                    <a:p>
                      <a:endParaRPr sz="1400"/>
                    </a:p>
                  </a:txBody>
                  <a:tcPr/>
                </a:tc>
                <a:extLst>
                  <a:ext uri="{0D108BD9-81ED-4DB2-BD59-A6C34878D82A}">
                    <a16:rowId xmlns:a16="http://schemas.microsoft.com/office/drawing/2014/main" val="10005"/>
                  </a:ext>
                </a:extLst>
              </a:tr>
              <a:tr h="384699">
                <a:tc>
                  <a:txBody>
                    <a:bodyPr/>
                    <a:lstStyle/>
                    <a:p>
                      <a:r>
                        <a:rPr sz="1400" b="1"/>
                        <a:t>Platform marketplaces </a:t>
                      </a:r>
                      <a:br>
                        <a:rPr lang="en-US" sz="1400" b="1"/>
                      </a:br>
                      <a:r>
                        <a:rPr sz="1400" b="1"/>
                        <a:t>(HALO AI, Concentriq AI)</a:t>
                      </a:r>
                    </a:p>
                  </a:txBody>
                  <a:tcPr/>
                </a:tc>
                <a:tc vMerge="1">
                  <a:txBody>
                    <a:bodyPr/>
                    <a:lstStyle/>
                    <a:p>
                      <a:endParaRPr sz="1400"/>
                    </a:p>
                  </a:txBody>
                  <a:tcPr/>
                </a:tc>
                <a:tc vMerge="1">
                  <a:txBody>
                    <a:bodyPr/>
                    <a:lstStyle/>
                    <a:p>
                      <a:endParaRPr sz="1400"/>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D1B5DE49-2912-57FA-EE56-710666414B73}"/>
              </a:ext>
            </a:extLst>
          </p:cNvPr>
          <p:cNvSpPr txBox="1"/>
          <p:nvPr/>
        </p:nvSpPr>
        <p:spPr>
          <a:xfrm>
            <a:off x="7889710" y="5202340"/>
            <a:ext cx="3791423" cy="1384995"/>
          </a:xfrm>
          <a:prstGeom prst="rect">
            <a:avLst/>
          </a:prstGeom>
          <a:noFill/>
        </p:spPr>
        <p:txBody>
          <a:bodyPr wrap="none" rtlCol="0">
            <a:spAutoFit/>
          </a:bodyPr>
          <a:lstStyle/>
          <a:p>
            <a:r>
              <a:rPr lang="en-US" sz="1050" dirty="0"/>
              <a:t>MegAITex - </a:t>
            </a:r>
            <a:r>
              <a:rPr lang="en-US" sz="1050" dirty="0">
                <a:hlinkClick r:id="rId2"/>
              </a:rPr>
              <a:t>https://www.megaitex.com/</a:t>
            </a:r>
            <a:endParaRPr lang="en-US" sz="1050" dirty="0"/>
          </a:p>
          <a:p>
            <a:r>
              <a:rPr lang="en-US" sz="1050" dirty="0"/>
              <a:t>Paige - </a:t>
            </a:r>
            <a:r>
              <a:rPr lang="en-US" sz="1050" dirty="0">
                <a:hlinkClick r:id="rId3"/>
              </a:rPr>
              <a:t>https://www.paige.ai/</a:t>
            </a:r>
            <a:endParaRPr lang="en-US" sz="1050" dirty="0"/>
          </a:p>
          <a:p>
            <a:r>
              <a:rPr lang="en-US" sz="1050" dirty="0"/>
              <a:t>PathAI – </a:t>
            </a:r>
            <a:r>
              <a:rPr lang="en-US" sz="1050" dirty="0">
                <a:hlinkClick r:id="rId4"/>
              </a:rPr>
              <a:t>https://www.pathai.com/</a:t>
            </a:r>
            <a:endParaRPr lang="en-US" sz="1050" dirty="0"/>
          </a:p>
          <a:p>
            <a:r>
              <a:rPr lang="en-US" sz="1050" dirty="0"/>
              <a:t>Ibex Medical Analytics – </a:t>
            </a:r>
            <a:r>
              <a:rPr lang="en-US" sz="1050" dirty="0">
                <a:hlinkClick r:id="rId5"/>
              </a:rPr>
              <a:t>https://ibex-ai.com/</a:t>
            </a:r>
            <a:endParaRPr lang="en-US" sz="1050" dirty="0"/>
          </a:p>
          <a:p>
            <a:r>
              <a:rPr lang="en-US" sz="1050" dirty="0"/>
              <a:t>Aiforia / </a:t>
            </a:r>
            <a:r>
              <a:rPr lang="en-US" sz="1050" dirty="0" err="1">
                <a:solidFill>
                  <a:srgbClr val="FF0000"/>
                </a:solidFill>
              </a:rPr>
              <a:t>DppeBio</a:t>
            </a:r>
            <a:r>
              <a:rPr lang="en-US" sz="1050" dirty="0"/>
              <a:t> – </a:t>
            </a:r>
            <a:r>
              <a:rPr lang="en-US" sz="1050" dirty="0">
                <a:hlinkClick r:id="rId6"/>
              </a:rPr>
              <a:t>https://www.aiforia.com/</a:t>
            </a:r>
            <a:r>
              <a:rPr lang="en-US" sz="1050" dirty="0"/>
              <a:t> ; </a:t>
            </a:r>
          </a:p>
          <a:p>
            <a:r>
              <a:rPr lang="en-US" sz="1050" dirty="0"/>
              <a:t>Imagene AI / Owkin – </a:t>
            </a:r>
            <a:r>
              <a:rPr lang="en-US" sz="1050" dirty="0">
                <a:hlinkClick r:id="rId7"/>
              </a:rPr>
              <a:t>https://imagene-ai.com/</a:t>
            </a:r>
            <a:r>
              <a:rPr lang="en-US" sz="1050" dirty="0"/>
              <a:t> ; </a:t>
            </a:r>
            <a:r>
              <a:rPr lang="en-US" sz="1050" dirty="0">
                <a:hlinkClick r:id="rId8"/>
              </a:rPr>
              <a:t>https://www.owkin.com/</a:t>
            </a:r>
            <a:endParaRPr lang="en-US" sz="1050" dirty="0"/>
          </a:p>
          <a:p>
            <a:r>
              <a:rPr lang="en-US" sz="1050" dirty="0"/>
              <a:t>HALO AI – </a:t>
            </a:r>
            <a:r>
              <a:rPr lang="en-US" sz="1050" dirty="0">
                <a:hlinkClick r:id="rId9"/>
              </a:rPr>
              <a:t>https://indicalab.com/halo-ai/</a:t>
            </a:r>
            <a:endParaRPr lang="en-US" sz="1050" dirty="0"/>
          </a:p>
          <a:p>
            <a:r>
              <a:rPr lang="en-US" sz="1050" dirty="0"/>
              <a:t>Concentriq AI – </a:t>
            </a:r>
            <a:r>
              <a:rPr lang="en-US" sz="1050" dirty="0">
                <a:hlinkClick r:id="rId10"/>
              </a:rPr>
              <a:t>https://proscia.com/concentriq-platform/</a:t>
            </a:r>
            <a:endParaRPr lang="en-US" sz="1100" dirty="0"/>
          </a:p>
        </p:txBody>
      </p:sp>
      <p:sp>
        <p:nvSpPr>
          <p:cNvPr id="6" name="TextBox 5">
            <a:extLst>
              <a:ext uri="{FF2B5EF4-FFF2-40B4-BE49-F238E27FC236}">
                <a16:creationId xmlns:a16="http://schemas.microsoft.com/office/drawing/2014/main" id="{707EFC0B-48FA-80A1-F422-4560AF41D64B}"/>
              </a:ext>
            </a:extLst>
          </p:cNvPr>
          <p:cNvSpPr txBox="1"/>
          <p:nvPr/>
        </p:nvSpPr>
        <p:spPr>
          <a:xfrm>
            <a:off x="839788" y="5470150"/>
            <a:ext cx="3765774" cy="523220"/>
          </a:xfrm>
          <a:prstGeom prst="rect">
            <a:avLst/>
          </a:prstGeom>
          <a:noFill/>
        </p:spPr>
        <p:txBody>
          <a:bodyPr wrap="none" rtlCol="0">
            <a:spAutoFit/>
          </a:bodyPr>
          <a:lstStyle/>
          <a:p>
            <a:r>
              <a:rPr lang="en-US" sz="1400" b="1">
                <a:solidFill>
                  <a:srgbClr val="C00000"/>
                </a:solidFill>
              </a:rPr>
              <a:t>Image Classification*</a:t>
            </a:r>
            <a:r>
              <a:rPr lang="ru-RU" sz="1400" b="1">
                <a:solidFill>
                  <a:srgbClr val="C00000"/>
                </a:solidFill>
              </a:rPr>
              <a:t> - </a:t>
            </a:r>
            <a:r>
              <a:rPr lang="en-US" sz="1400"/>
              <a:t>comparing images </a:t>
            </a:r>
            <a:endParaRPr lang="en-US" sz="1400" b="1">
              <a:solidFill>
                <a:srgbClr val="C00000"/>
              </a:solidFill>
            </a:endParaRPr>
          </a:p>
          <a:p>
            <a:r>
              <a:rPr lang="en-US" sz="1400" b="1">
                <a:solidFill>
                  <a:srgbClr val="0070C0"/>
                </a:solidFill>
              </a:rPr>
              <a:t>Image Detection** - </a:t>
            </a:r>
            <a:r>
              <a:rPr lang="en-US" sz="1400"/>
              <a:t>searching for objects in an image</a:t>
            </a:r>
            <a:endParaRPr lang="en-US" sz="1400" b="1">
              <a:solidFill>
                <a:srgbClr val="0070C0"/>
              </a:solidFill>
            </a:endParaRPr>
          </a:p>
        </p:txBody>
      </p:sp>
      <p:pic>
        <p:nvPicPr>
          <p:cNvPr id="7" name="Picture 6">
            <a:extLst>
              <a:ext uri="{FF2B5EF4-FFF2-40B4-BE49-F238E27FC236}">
                <a16:creationId xmlns:a16="http://schemas.microsoft.com/office/drawing/2014/main" id="{E4F81F74-460C-AF29-3F29-698D8B85C66E}"/>
              </a:ext>
            </a:extLst>
          </p:cNvPr>
          <p:cNvPicPr>
            <a:picLocks noChangeAspect="1"/>
          </p:cNvPicPr>
          <p:nvPr/>
        </p:nvPicPr>
        <p:blipFill>
          <a:blip r:embed="rId11"/>
          <a:stretch>
            <a:fillRect/>
          </a:stretch>
        </p:blipFill>
        <p:spPr>
          <a:xfrm>
            <a:off x="8729801" y="161693"/>
            <a:ext cx="2870016" cy="1761410"/>
          </a:xfrm>
          <a:prstGeom prst="rect">
            <a:avLst/>
          </a:prstGeom>
        </p:spPr>
      </p:pic>
    </p:spTree>
    <p:extLst>
      <p:ext uri="{BB962C8B-B14F-4D97-AF65-F5344CB8AC3E}">
        <p14:creationId xmlns:p14="http://schemas.microsoft.com/office/powerpoint/2010/main" val="11605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9838256-3689-B302-FDFB-F84D2746213C}"/>
              </a:ext>
            </a:extLst>
          </p:cNvPr>
          <p:cNvSpPr txBox="1">
            <a:spLocks/>
          </p:cNvSpPr>
          <p:nvPr/>
        </p:nvSpPr>
        <p:spPr>
          <a:xfrm>
            <a:off x="787782" y="476228"/>
            <a:ext cx="8281450" cy="76140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r>
              <a:rPr lang="en-US"/>
              <a:t>Moat &amp; Differentiation</a:t>
            </a:r>
          </a:p>
        </p:txBody>
      </p:sp>
      <p:sp>
        <p:nvSpPr>
          <p:cNvPr id="12" name="Rectangle 11">
            <a:extLst>
              <a:ext uri="{FF2B5EF4-FFF2-40B4-BE49-F238E27FC236}">
                <a16:creationId xmlns:a16="http://schemas.microsoft.com/office/drawing/2014/main" id="{52BB344C-B141-7364-B759-52E88ACD0E79}"/>
              </a:ext>
            </a:extLst>
          </p:cNvPr>
          <p:cNvSpPr/>
          <p:nvPr/>
        </p:nvSpPr>
        <p:spPr>
          <a:xfrm>
            <a:off x="949708" y="1950447"/>
            <a:ext cx="2565015" cy="1748659"/>
          </a:xfrm>
          <a:prstGeom prst="rect">
            <a:avLst/>
          </a:prstGeom>
          <a:solidFill>
            <a:schemeClr val="bg1"/>
          </a:solidFill>
          <a:ln w="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5B4908-4A1D-4CD3-5C83-08D3493010EB}"/>
              </a:ext>
            </a:extLst>
          </p:cNvPr>
          <p:cNvSpPr/>
          <p:nvPr/>
        </p:nvSpPr>
        <p:spPr>
          <a:xfrm>
            <a:off x="787783" y="1551787"/>
            <a:ext cx="2726941" cy="53630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UNIQUE DATA ADVANTAGE</a:t>
            </a:r>
          </a:p>
        </p:txBody>
      </p:sp>
      <p:sp>
        <p:nvSpPr>
          <p:cNvPr id="14" name="TextBox 13">
            <a:extLst>
              <a:ext uri="{FF2B5EF4-FFF2-40B4-BE49-F238E27FC236}">
                <a16:creationId xmlns:a16="http://schemas.microsoft.com/office/drawing/2014/main" id="{327001ED-FFD7-02CD-D815-D92B0CA0C799}"/>
              </a:ext>
            </a:extLst>
          </p:cNvPr>
          <p:cNvSpPr txBox="1"/>
          <p:nvPr/>
        </p:nvSpPr>
        <p:spPr>
          <a:xfrm>
            <a:off x="949708" y="2164531"/>
            <a:ext cx="2565013" cy="1323439"/>
          </a:xfrm>
          <a:prstGeom prst="rect">
            <a:avLst/>
          </a:prstGeom>
          <a:noFill/>
        </p:spPr>
        <p:txBody>
          <a:bodyPr wrap="square" rtlCol="0">
            <a:spAutoFit/>
          </a:bodyPr>
          <a:lstStyle/>
          <a:p>
            <a:pPr algn="ctr"/>
            <a:r>
              <a:rPr lang="en-US" sz="1600"/>
              <a:t>Access to atypical/ under‑represented cohorts and expertly adjudicated ground truth; continuous feedback loop from clinical deployments.</a:t>
            </a:r>
          </a:p>
        </p:txBody>
      </p:sp>
      <p:sp>
        <p:nvSpPr>
          <p:cNvPr id="15" name="Rectangle 14">
            <a:extLst>
              <a:ext uri="{FF2B5EF4-FFF2-40B4-BE49-F238E27FC236}">
                <a16:creationId xmlns:a16="http://schemas.microsoft.com/office/drawing/2014/main" id="{71706A30-0E98-183C-FB9F-EB7B30C3CA7F}"/>
              </a:ext>
            </a:extLst>
          </p:cNvPr>
          <p:cNvSpPr/>
          <p:nvPr/>
        </p:nvSpPr>
        <p:spPr>
          <a:xfrm>
            <a:off x="4716846" y="1950447"/>
            <a:ext cx="2565015" cy="1748659"/>
          </a:xfrm>
          <a:prstGeom prst="rect">
            <a:avLst/>
          </a:prstGeom>
          <a:solidFill>
            <a:schemeClr val="bg1"/>
          </a:solidFill>
          <a:ln w="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0B35F1-AC68-AC62-C0A6-32512EC8AA18}"/>
              </a:ext>
            </a:extLst>
          </p:cNvPr>
          <p:cNvSpPr/>
          <p:nvPr/>
        </p:nvSpPr>
        <p:spPr>
          <a:xfrm>
            <a:off x="4554921" y="1551787"/>
            <a:ext cx="2726941" cy="53630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ATYPICAL MITOSIS </a:t>
            </a:r>
            <a:br>
              <a:rPr lang="en-US" sz="1600"/>
            </a:br>
            <a:r>
              <a:rPr lang="en-US" sz="1600"/>
              <a:t>DETECTION STRENGTH</a:t>
            </a:r>
          </a:p>
        </p:txBody>
      </p:sp>
      <p:sp>
        <p:nvSpPr>
          <p:cNvPr id="17" name="TextBox 16">
            <a:extLst>
              <a:ext uri="{FF2B5EF4-FFF2-40B4-BE49-F238E27FC236}">
                <a16:creationId xmlns:a16="http://schemas.microsoft.com/office/drawing/2014/main" id="{F75EB367-5798-8760-799D-70CC12A62AE2}"/>
              </a:ext>
            </a:extLst>
          </p:cNvPr>
          <p:cNvSpPr txBox="1"/>
          <p:nvPr/>
        </p:nvSpPr>
        <p:spPr>
          <a:xfrm>
            <a:off x="4716846" y="2164531"/>
            <a:ext cx="2565013" cy="1323439"/>
          </a:xfrm>
          <a:prstGeom prst="rect">
            <a:avLst/>
          </a:prstGeom>
          <a:noFill/>
        </p:spPr>
        <p:txBody>
          <a:bodyPr wrap="square" rtlCol="0">
            <a:spAutoFit/>
          </a:bodyPr>
          <a:lstStyle/>
          <a:p>
            <a:pPr algn="ctr"/>
            <a:r>
              <a:rPr lang="en-US" sz="1600"/>
              <a:t>Model architecture and curation emphasize rare/edge‑case mitoses; sensitivity without saturating pathologists with false alarms.</a:t>
            </a:r>
          </a:p>
        </p:txBody>
      </p:sp>
      <p:sp>
        <p:nvSpPr>
          <p:cNvPr id="18" name="Rectangle 17">
            <a:extLst>
              <a:ext uri="{FF2B5EF4-FFF2-40B4-BE49-F238E27FC236}">
                <a16:creationId xmlns:a16="http://schemas.microsoft.com/office/drawing/2014/main" id="{2134B078-E071-6D54-1042-5B759D43D206}"/>
              </a:ext>
            </a:extLst>
          </p:cNvPr>
          <p:cNvSpPr/>
          <p:nvPr/>
        </p:nvSpPr>
        <p:spPr>
          <a:xfrm>
            <a:off x="8645908" y="1950447"/>
            <a:ext cx="2565015" cy="1748659"/>
          </a:xfrm>
          <a:prstGeom prst="rect">
            <a:avLst/>
          </a:prstGeom>
          <a:solidFill>
            <a:schemeClr val="bg1"/>
          </a:solidFill>
          <a:ln w="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0E8EA9-A55D-0A74-251E-3C7C550EBB76}"/>
              </a:ext>
            </a:extLst>
          </p:cNvPr>
          <p:cNvSpPr/>
          <p:nvPr/>
        </p:nvSpPr>
        <p:spPr>
          <a:xfrm>
            <a:off x="8483983" y="1551787"/>
            <a:ext cx="2726941" cy="53630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LOWER FALSE‑POSITIVE BURDEN</a:t>
            </a:r>
          </a:p>
        </p:txBody>
      </p:sp>
      <p:sp>
        <p:nvSpPr>
          <p:cNvPr id="20" name="TextBox 19">
            <a:extLst>
              <a:ext uri="{FF2B5EF4-FFF2-40B4-BE49-F238E27FC236}">
                <a16:creationId xmlns:a16="http://schemas.microsoft.com/office/drawing/2014/main" id="{96876C74-3EAB-5DF7-4B59-499D235F9256}"/>
              </a:ext>
            </a:extLst>
          </p:cNvPr>
          <p:cNvSpPr txBox="1"/>
          <p:nvPr/>
        </p:nvSpPr>
        <p:spPr>
          <a:xfrm>
            <a:off x="8645908" y="2164531"/>
            <a:ext cx="2565013" cy="1323439"/>
          </a:xfrm>
          <a:prstGeom prst="rect">
            <a:avLst/>
          </a:prstGeom>
          <a:noFill/>
        </p:spPr>
        <p:txBody>
          <a:bodyPr wrap="square" rtlCol="0">
            <a:spAutoFit/>
          </a:bodyPr>
          <a:lstStyle/>
          <a:p>
            <a:pPr algn="ctr"/>
            <a:r>
              <a:rPr lang="en-US" sz="1600"/>
              <a:t>Guardrails + calibrated thresholds + QA (quality assurance) filters reduce noise, increasing trust and pathologist throughput.</a:t>
            </a:r>
          </a:p>
        </p:txBody>
      </p:sp>
      <p:sp>
        <p:nvSpPr>
          <p:cNvPr id="21" name="Rectangle 20">
            <a:extLst>
              <a:ext uri="{FF2B5EF4-FFF2-40B4-BE49-F238E27FC236}">
                <a16:creationId xmlns:a16="http://schemas.microsoft.com/office/drawing/2014/main" id="{D2DE3B1E-52EE-7CD8-80BF-6E0522B855E3}"/>
              </a:ext>
            </a:extLst>
          </p:cNvPr>
          <p:cNvSpPr/>
          <p:nvPr/>
        </p:nvSpPr>
        <p:spPr>
          <a:xfrm>
            <a:off x="949707" y="4792620"/>
            <a:ext cx="2565015" cy="1696075"/>
          </a:xfrm>
          <a:prstGeom prst="rect">
            <a:avLst/>
          </a:prstGeom>
          <a:solidFill>
            <a:schemeClr val="bg1"/>
          </a:solidFill>
          <a:ln w="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18E8D4E-FE54-E985-487D-A2EAA0256CBF}"/>
              </a:ext>
            </a:extLst>
          </p:cNvPr>
          <p:cNvSpPr/>
          <p:nvPr/>
        </p:nvSpPr>
        <p:spPr>
          <a:xfrm>
            <a:off x="787782" y="4393960"/>
            <a:ext cx="2726941" cy="53630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FASTER READS / </a:t>
            </a:r>
            <a:br>
              <a:rPr lang="en-US" sz="1600"/>
            </a:br>
            <a:r>
              <a:rPr lang="en-US" sz="1600"/>
              <a:t>PER‑CASE ECONOMICS</a:t>
            </a:r>
          </a:p>
        </p:txBody>
      </p:sp>
      <p:sp>
        <p:nvSpPr>
          <p:cNvPr id="23" name="TextBox 22">
            <a:extLst>
              <a:ext uri="{FF2B5EF4-FFF2-40B4-BE49-F238E27FC236}">
                <a16:creationId xmlns:a16="http://schemas.microsoft.com/office/drawing/2014/main" id="{326F244F-4AA4-009D-7A01-78681EA4B1D0}"/>
              </a:ext>
            </a:extLst>
          </p:cNvPr>
          <p:cNvSpPr txBox="1"/>
          <p:nvPr/>
        </p:nvSpPr>
        <p:spPr>
          <a:xfrm>
            <a:off x="949707" y="5006704"/>
            <a:ext cx="2565013" cy="1077218"/>
          </a:xfrm>
          <a:prstGeom prst="rect">
            <a:avLst/>
          </a:prstGeom>
          <a:noFill/>
        </p:spPr>
        <p:txBody>
          <a:bodyPr wrap="square" rtlCol="0">
            <a:spAutoFit/>
          </a:bodyPr>
          <a:lstStyle/>
          <a:p>
            <a:pPr algn="ctr"/>
            <a:r>
              <a:rPr lang="en-US" sz="1600"/>
              <a:t>Workflow integration (triage, pre‑annotations, QA flags) lowers minutes per case and supports higher daily volume.</a:t>
            </a:r>
          </a:p>
        </p:txBody>
      </p:sp>
      <p:sp>
        <p:nvSpPr>
          <p:cNvPr id="24" name="Rectangle 23">
            <a:extLst>
              <a:ext uri="{FF2B5EF4-FFF2-40B4-BE49-F238E27FC236}">
                <a16:creationId xmlns:a16="http://schemas.microsoft.com/office/drawing/2014/main" id="{97DAC080-EC47-6E00-1331-6651D6D10CF9}"/>
              </a:ext>
            </a:extLst>
          </p:cNvPr>
          <p:cNvSpPr/>
          <p:nvPr/>
        </p:nvSpPr>
        <p:spPr>
          <a:xfrm>
            <a:off x="4716845" y="4792620"/>
            <a:ext cx="2565015" cy="1696075"/>
          </a:xfrm>
          <a:prstGeom prst="rect">
            <a:avLst/>
          </a:prstGeom>
          <a:solidFill>
            <a:schemeClr val="bg1"/>
          </a:solidFill>
          <a:ln w="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D022F1-C665-2190-91E7-9087FB4C3048}"/>
              </a:ext>
            </a:extLst>
          </p:cNvPr>
          <p:cNvSpPr/>
          <p:nvPr/>
        </p:nvSpPr>
        <p:spPr>
          <a:xfrm>
            <a:off x="4554920" y="4393960"/>
            <a:ext cx="2726941" cy="53630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BUNDLED VALUE </a:t>
            </a:r>
            <a:r>
              <a:rPr lang="en-US" sz="1600"/>
              <a:t>(example)</a:t>
            </a:r>
            <a:endParaRPr lang="en-US"/>
          </a:p>
        </p:txBody>
      </p:sp>
      <p:sp>
        <p:nvSpPr>
          <p:cNvPr id="26" name="TextBox 25">
            <a:extLst>
              <a:ext uri="{FF2B5EF4-FFF2-40B4-BE49-F238E27FC236}">
                <a16:creationId xmlns:a16="http://schemas.microsoft.com/office/drawing/2014/main" id="{11E42392-588A-5F98-B799-1F32FA7BD137}"/>
              </a:ext>
            </a:extLst>
          </p:cNvPr>
          <p:cNvSpPr txBox="1"/>
          <p:nvPr/>
        </p:nvSpPr>
        <p:spPr>
          <a:xfrm>
            <a:off x="4716845" y="5006704"/>
            <a:ext cx="2565013" cy="1323439"/>
          </a:xfrm>
          <a:prstGeom prst="rect">
            <a:avLst/>
          </a:prstGeom>
          <a:noFill/>
        </p:spPr>
        <p:txBody>
          <a:bodyPr wrap="square" rtlCol="0">
            <a:spAutoFit/>
          </a:bodyPr>
          <a:lstStyle/>
          <a:p>
            <a:pPr algn="ctr"/>
            <a:r>
              <a:rPr lang="en-US" sz="1600"/>
              <a:t>Ki‑67 quantification + mitosis detection + QA/quality flags as a single SKU—priced to improve per‑case margins vs. point solutions.</a:t>
            </a:r>
          </a:p>
        </p:txBody>
      </p:sp>
      <p:sp>
        <p:nvSpPr>
          <p:cNvPr id="27" name="Rectangle 26">
            <a:extLst>
              <a:ext uri="{FF2B5EF4-FFF2-40B4-BE49-F238E27FC236}">
                <a16:creationId xmlns:a16="http://schemas.microsoft.com/office/drawing/2014/main" id="{7BD3434F-55E4-03C4-A365-75F4284562FE}"/>
              </a:ext>
            </a:extLst>
          </p:cNvPr>
          <p:cNvSpPr/>
          <p:nvPr/>
        </p:nvSpPr>
        <p:spPr>
          <a:xfrm>
            <a:off x="8645907" y="4792620"/>
            <a:ext cx="2565015" cy="1696075"/>
          </a:xfrm>
          <a:prstGeom prst="rect">
            <a:avLst/>
          </a:prstGeom>
          <a:solidFill>
            <a:schemeClr val="bg1"/>
          </a:solidFill>
          <a:ln w="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68289F-D1AB-A803-1630-5C009786204B}"/>
              </a:ext>
            </a:extLst>
          </p:cNvPr>
          <p:cNvSpPr/>
          <p:nvPr/>
        </p:nvSpPr>
        <p:spPr>
          <a:xfrm>
            <a:off x="8483982" y="4393960"/>
            <a:ext cx="2726941" cy="53630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DEFENSIBILITY</a:t>
            </a:r>
          </a:p>
        </p:txBody>
      </p:sp>
      <p:sp>
        <p:nvSpPr>
          <p:cNvPr id="29" name="TextBox 28">
            <a:extLst>
              <a:ext uri="{FF2B5EF4-FFF2-40B4-BE49-F238E27FC236}">
                <a16:creationId xmlns:a16="http://schemas.microsoft.com/office/drawing/2014/main" id="{7C1F31D2-A1DA-8DBA-A89F-63DA865D3AA1}"/>
              </a:ext>
            </a:extLst>
          </p:cNvPr>
          <p:cNvSpPr txBox="1"/>
          <p:nvPr/>
        </p:nvSpPr>
        <p:spPr>
          <a:xfrm>
            <a:off x="8645907" y="5006704"/>
            <a:ext cx="2565013" cy="1323439"/>
          </a:xfrm>
          <a:prstGeom prst="rect">
            <a:avLst/>
          </a:prstGeom>
          <a:noFill/>
        </p:spPr>
        <p:txBody>
          <a:bodyPr wrap="square" rtlCol="0">
            <a:spAutoFit/>
          </a:bodyPr>
          <a:lstStyle/>
          <a:p>
            <a:pPr algn="ctr"/>
            <a:r>
              <a:rPr lang="en-US" sz="1600"/>
              <a:t>Regulatory pathway, clinical validation, and continuous post‑market monitoring; tooling for evidence generation (model cards, bias/robustness).</a:t>
            </a:r>
          </a:p>
        </p:txBody>
      </p:sp>
    </p:spTree>
    <p:extLst>
      <p:ext uri="{BB962C8B-B14F-4D97-AF65-F5344CB8AC3E}">
        <p14:creationId xmlns:p14="http://schemas.microsoft.com/office/powerpoint/2010/main" val="1653254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DE8A9D3E-D8DE-C772-765B-B7FEE60670F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88F7BC8-C566-2068-78B2-BF64ED4A00D6}"/>
              </a:ext>
            </a:extLst>
          </p:cNvPr>
          <p:cNvGraphicFramePr>
            <a:graphicFrameLocks noChangeAspect="1"/>
          </p:cNvGraphicFramePr>
          <p:nvPr>
            <p:custDataLst>
              <p:tags r:id="rId1"/>
            </p:custDataLst>
            <p:extLst>
              <p:ext uri="{D42A27DB-BD31-4B8C-83A1-F6EECF244321}">
                <p14:modId xmlns:p14="http://schemas.microsoft.com/office/powerpoint/2010/main" val="5537766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588F7BC8-C566-2068-78B2-BF64ED4A00D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a:extLst>
              <a:ext uri="{FF2B5EF4-FFF2-40B4-BE49-F238E27FC236}">
                <a16:creationId xmlns:a16="http://schemas.microsoft.com/office/drawing/2014/main" id="{B3A271F6-49A6-3305-298D-A8550AC813A9}"/>
              </a:ext>
            </a:extLst>
          </p:cNvPr>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en" sz="9333" b="1">
                <a:solidFill>
                  <a:schemeClr val="lt1"/>
                </a:solidFill>
              </a:rPr>
              <a:t>6 </a:t>
            </a:r>
            <a:endParaRPr sz="9333" b="1">
              <a:solidFill>
                <a:schemeClr val="lt1"/>
              </a:solidFill>
            </a:endParaRPr>
          </a:p>
        </p:txBody>
      </p:sp>
      <p:sp>
        <p:nvSpPr>
          <p:cNvPr id="18" name="Google Shape;289;p7">
            <a:extLst>
              <a:ext uri="{FF2B5EF4-FFF2-40B4-BE49-F238E27FC236}">
                <a16:creationId xmlns:a16="http://schemas.microsoft.com/office/drawing/2014/main" id="{040DD52E-2D4B-E99A-D2F7-60DACBC74B20}"/>
              </a:ext>
            </a:extLst>
          </p:cNvPr>
          <p:cNvSpPr txBox="1">
            <a:spLocks noGrp="1"/>
          </p:cNvSpPr>
          <p:nvPr>
            <p:ph type="title"/>
          </p:nvPr>
        </p:nvSpPr>
        <p:spPr>
          <a:xfrm>
            <a:off x="7148214" y="2233400"/>
            <a:ext cx="4298800" cy="2391200"/>
          </a:xfrm>
          <a:prstGeom prst="rect">
            <a:avLst/>
          </a:prstGeom>
          <a:noFill/>
          <a:ln>
            <a:noFill/>
          </a:ln>
        </p:spPr>
        <p:txBody>
          <a:bodyPr spcFirstLastPara="1" vert="horz" wrap="square" lIns="121900" tIns="121900" rIns="121900" bIns="121900" rtlCol="0" anchor="t" anchorCtr="0">
            <a:noAutofit/>
          </a:bodyPr>
          <a:lstStyle/>
          <a:p>
            <a:pPr algn="l"/>
            <a:r>
              <a:rPr lang="en-US" dirty="0">
                <a:solidFill>
                  <a:schemeClr val="tx1"/>
                </a:solidFill>
              </a:rPr>
              <a:t>TRACTION</a:t>
            </a:r>
            <a:br>
              <a:rPr lang="en-US" dirty="0">
                <a:solidFill>
                  <a:schemeClr val="tx1"/>
                </a:solidFill>
              </a:rPr>
            </a:br>
            <a:r>
              <a:rPr lang="en-US" dirty="0">
                <a:solidFill>
                  <a:schemeClr val="tx1"/>
                </a:solidFill>
              </a:rPr>
              <a:t>AND</a:t>
            </a:r>
            <a:br>
              <a:rPr lang="en-US" dirty="0">
                <a:solidFill>
                  <a:schemeClr val="tx1"/>
                </a:solidFill>
              </a:rPr>
            </a:br>
            <a:r>
              <a:rPr lang="en-US" dirty="0">
                <a:solidFill>
                  <a:schemeClr val="tx1"/>
                </a:solidFill>
              </a:rPr>
              <a:t>VALIDATION</a:t>
            </a:r>
            <a:endParaRPr dirty="0">
              <a:solidFill>
                <a:schemeClr val="tx1"/>
              </a:solidFill>
            </a:endParaRPr>
          </a:p>
        </p:txBody>
      </p:sp>
      <p:sp>
        <p:nvSpPr>
          <p:cNvPr id="19" name="TextBox 18">
            <a:extLst>
              <a:ext uri="{FF2B5EF4-FFF2-40B4-BE49-F238E27FC236}">
                <a16:creationId xmlns:a16="http://schemas.microsoft.com/office/drawing/2014/main" id="{F5FC1FA9-E731-59BA-03F7-1D486FEDEB6A}"/>
              </a:ext>
            </a:extLst>
          </p:cNvPr>
          <p:cNvSpPr txBox="1"/>
          <p:nvPr/>
        </p:nvSpPr>
        <p:spPr>
          <a:xfrm>
            <a:off x="744986" y="1065219"/>
            <a:ext cx="5351014" cy="4297010"/>
          </a:xfrm>
          <a:prstGeom prst="rect">
            <a:avLst/>
          </a:prstGeom>
          <a:noFill/>
        </p:spPr>
        <p:txBody>
          <a:bodyPr wrap="square" rtlCol="0">
            <a:spAutoFit/>
          </a:bodyPr>
          <a:lstStyle/>
          <a:p>
            <a:pPr>
              <a:lnSpc>
                <a:spcPct val="150000"/>
              </a:lnSpc>
              <a:spcBef>
                <a:spcPts val="1200"/>
              </a:spcBef>
            </a:pPr>
            <a:r>
              <a:rPr lang="en-GB" sz="1600"/>
              <a:t>Prototype tested on public datasets (e.g., MITOS2012), with results benchmarked against published AI models.</a:t>
            </a:r>
          </a:p>
          <a:p>
            <a:pPr>
              <a:lnSpc>
                <a:spcPct val="150000"/>
              </a:lnSpc>
              <a:spcBef>
                <a:spcPts val="1200"/>
              </a:spcBef>
            </a:pPr>
            <a:r>
              <a:rPr lang="en-GB" sz="1600"/>
              <a:t>Demonstrated improved detection of pathological mitoses compared to existing solutions.</a:t>
            </a:r>
          </a:p>
          <a:p>
            <a:pPr>
              <a:lnSpc>
                <a:spcPct val="150000"/>
              </a:lnSpc>
              <a:spcBef>
                <a:spcPts val="1200"/>
              </a:spcBef>
            </a:pPr>
            <a:r>
              <a:rPr lang="en-GB" sz="1600"/>
              <a:t>We use object detection model, which was trained and modified used unique collection of images saved for 40 years of work in oncology diagnostic.</a:t>
            </a:r>
          </a:p>
          <a:p>
            <a:pPr>
              <a:lnSpc>
                <a:spcPct val="150000"/>
              </a:lnSpc>
              <a:spcBef>
                <a:spcPts val="1200"/>
              </a:spcBef>
            </a:pPr>
            <a:r>
              <a:rPr lang="en-GB" sz="1600"/>
              <a:t>We use our knowledge in mathematics to improve </a:t>
            </a:r>
            <a:r>
              <a:rPr lang="en-US" sz="1600" i="1"/>
              <a:t>convolutional neural network </a:t>
            </a:r>
            <a:r>
              <a:rPr lang="en-GB" sz="1600"/>
              <a:t>* architecture and experience in medicine to implement  it.</a:t>
            </a:r>
          </a:p>
        </p:txBody>
      </p:sp>
      <p:sp>
        <p:nvSpPr>
          <p:cNvPr id="4" name="Text Placeholder 2">
            <a:extLst>
              <a:ext uri="{FF2B5EF4-FFF2-40B4-BE49-F238E27FC236}">
                <a16:creationId xmlns:a16="http://schemas.microsoft.com/office/drawing/2014/main" id="{2EC80831-7160-4734-D98C-EBAE11F55A1B}"/>
              </a:ext>
            </a:extLst>
          </p:cNvPr>
          <p:cNvSpPr txBox="1">
            <a:spLocks/>
          </p:cNvSpPr>
          <p:nvPr/>
        </p:nvSpPr>
        <p:spPr>
          <a:xfrm>
            <a:off x="8094214" y="6147217"/>
            <a:ext cx="3200400" cy="823912"/>
          </a:xfrm>
          <a:prstGeom prst="rect">
            <a:avLst/>
          </a:prstGeom>
          <a:noFill/>
          <a:ln>
            <a:noFill/>
          </a:ln>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600" b="1" kern="1200">
                <a:solidFill>
                  <a:schemeClr val="tx2"/>
                </a:solidFill>
                <a:latin typeface="+mn-lt"/>
                <a:ea typeface="+mn-ea"/>
                <a:cs typeface="+mn-cs"/>
              </a:defRPr>
            </a:lvl1pPr>
            <a:lvl2pPr marL="685800" lvl="1"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2pPr>
            <a:lvl3pPr marL="1143000" lvl="2"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3pPr>
            <a:lvl4pPr marL="1600200" lvl="3"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4pPr>
            <a:lvl5pPr marL="2057400" lvl="4"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5pPr>
            <a:lvl6pPr marL="2514600" lvl="5"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6pPr>
            <a:lvl7pPr marL="2971800" lvl="6"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7pPr>
            <a:lvl8pPr marL="3429000" lvl="7"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8pPr>
            <a:lvl9pPr marL="3886200" lvl="8"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9pPr>
          </a:lstStyle>
          <a:p>
            <a:endParaRPr lang="en-US"/>
          </a:p>
        </p:txBody>
      </p:sp>
      <p:sp>
        <p:nvSpPr>
          <p:cNvPr id="5" name="TextBox 4">
            <a:extLst>
              <a:ext uri="{FF2B5EF4-FFF2-40B4-BE49-F238E27FC236}">
                <a16:creationId xmlns:a16="http://schemas.microsoft.com/office/drawing/2014/main" id="{C35D52D9-767C-9BFC-1B21-906FBDAF22D8}"/>
              </a:ext>
            </a:extLst>
          </p:cNvPr>
          <p:cNvSpPr txBox="1"/>
          <p:nvPr/>
        </p:nvSpPr>
        <p:spPr>
          <a:xfrm>
            <a:off x="744986" y="5639385"/>
            <a:ext cx="5351014" cy="1015663"/>
          </a:xfrm>
          <a:prstGeom prst="rect">
            <a:avLst/>
          </a:prstGeom>
          <a:noFill/>
        </p:spPr>
        <p:txBody>
          <a:bodyPr wrap="square" rtlCol="0">
            <a:spAutoFit/>
          </a:bodyPr>
          <a:lstStyle/>
          <a:p>
            <a:r>
              <a:rPr lang="en-US" sz="1200"/>
              <a:t>*</a:t>
            </a:r>
            <a:r>
              <a:rPr lang="en-US" sz="1200" b="1"/>
              <a:t>Convolutional neural network (CNN) -</a:t>
            </a:r>
            <a:r>
              <a:rPr lang="en-US" sz="1200"/>
              <a:t> type of artificial neural network designed to process data with a grid-like structure, such as images. It automatically learns to detect simple patterns (like edges or textures) in early layers and combines them into complex structures (like objects or scenes) in deeper layers, making it highly effective for tasks like image recognition, video analysis, and even speech processing.</a:t>
            </a:r>
            <a:endParaRPr lang="en-US" sz="1200" i="1"/>
          </a:p>
        </p:txBody>
      </p:sp>
    </p:spTree>
    <p:extLst>
      <p:ext uri="{BB962C8B-B14F-4D97-AF65-F5344CB8AC3E}">
        <p14:creationId xmlns:p14="http://schemas.microsoft.com/office/powerpoint/2010/main" val="78219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C52B7E55-48DE-4231-3EC7-7E2764EFC5C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5DFDD36-069E-3CA1-3A26-702D80B26C1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95DFDD36-069E-3CA1-3A26-702D80B26C1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a:extLst>
              <a:ext uri="{FF2B5EF4-FFF2-40B4-BE49-F238E27FC236}">
                <a16:creationId xmlns:a16="http://schemas.microsoft.com/office/drawing/2014/main" id="{F69035C1-195E-5B69-E3D6-431297B58268}"/>
              </a:ext>
            </a:extLst>
          </p:cNvPr>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en" sz="9333" b="1" dirty="0">
                <a:solidFill>
                  <a:schemeClr val="lt1"/>
                </a:solidFill>
              </a:rPr>
              <a:t>7 </a:t>
            </a:r>
            <a:endParaRPr sz="9333" b="1" dirty="0">
              <a:solidFill>
                <a:schemeClr val="lt1"/>
              </a:solidFill>
            </a:endParaRPr>
          </a:p>
        </p:txBody>
      </p:sp>
      <p:sp>
        <p:nvSpPr>
          <p:cNvPr id="18" name="Google Shape;289;p7">
            <a:extLst>
              <a:ext uri="{FF2B5EF4-FFF2-40B4-BE49-F238E27FC236}">
                <a16:creationId xmlns:a16="http://schemas.microsoft.com/office/drawing/2014/main" id="{B6BD8322-E39E-7463-9EEF-3E97083F6DF2}"/>
              </a:ext>
            </a:extLst>
          </p:cNvPr>
          <p:cNvSpPr txBox="1">
            <a:spLocks noGrp="1"/>
          </p:cNvSpPr>
          <p:nvPr>
            <p:ph type="title"/>
          </p:nvPr>
        </p:nvSpPr>
        <p:spPr>
          <a:xfrm>
            <a:off x="5988204" y="2813264"/>
            <a:ext cx="6038673" cy="2391200"/>
          </a:xfrm>
          <a:prstGeom prst="rect">
            <a:avLst/>
          </a:prstGeom>
          <a:noFill/>
          <a:ln>
            <a:noFill/>
          </a:ln>
        </p:spPr>
        <p:txBody>
          <a:bodyPr spcFirstLastPara="1" vert="horz" wrap="square" lIns="121900" tIns="121900" rIns="121900" bIns="121900" rtlCol="0" anchor="t" anchorCtr="0">
            <a:noAutofit/>
          </a:bodyPr>
          <a:lstStyle/>
          <a:p>
            <a:r>
              <a:rPr lang="en-US"/>
              <a:t>Regulatory pathway </a:t>
            </a:r>
            <a:br>
              <a:rPr lang="en-US"/>
            </a:br>
            <a:r>
              <a:rPr lang="en-US"/>
              <a:t>(US/MX) &amp; QMS</a:t>
            </a:r>
          </a:p>
        </p:txBody>
      </p:sp>
      <p:sp>
        <p:nvSpPr>
          <p:cNvPr id="5" name="TextBox 4">
            <a:extLst>
              <a:ext uri="{FF2B5EF4-FFF2-40B4-BE49-F238E27FC236}">
                <a16:creationId xmlns:a16="http://schemas.microsoft.com/office/drawing/2014/main" id="{E983EBC4-8DE0-0AAB-7ABA-89780F684655}"/>
              </a:ext>
            </a:extLst>
          </p:cNvPr>
          <p:cNvSpPr txBox="1"/>
          <p:nvPr/>
        </p:nvSpPr>
        <p:spPr>
          <a:xfrm>
            <a:off x="546410" y="1080112"/>
            <a:ext cx="5549590" cy="5170646"/>
          </a:xfrm>
          <a:prstGeom prst="rect">
            <a:avLst/>
          </a:prstGeom>
          <a:noFill/>
        </p:spPr>
        <p:txBody>
          <a:bodyPr wrap="square">
            <a:spAutoFit/>
          </a:bodyPr>
          <a:lstStyle/>
          <a:p>
            <a:r>
              <a:rPr lang="en-US" sz="1600"/>
              <a:t>DUAL-MARKET STRATEGY: Initial launch in Mexico (</a:t>
            </a:r>
            <a:r>
              <a:rPr lang="en-US"/>
              <a:t>COFEPRIS</a:t>
            </a:r>
            <a:r>
              <a:rPr lang="en-US" sz="1600"/>
              <a:t>) followed by U.S. FDA submission</a:t>
            </a:r>
          </a:p>
          <a:p>
            <a:endParaRPr lang="en-US" sz="1600"/>
          </a:p>
          <a:p>
            <a:r>
              <a:rPr lang="en-US" sz="1600"/>
              <a:t>CLINICAL VALIDATION: </a:t>
            </a:r>
            <a:r>
              <a:rPr lang="en-US" sz="1600">
                <a:solidFill>
                  <a:schemeClr val="accent1"/>
                </a:solidFill>
              </a:rPr>
              <a:t>Completed by Q2 2026 targeting key metrics for sensitivity and specificity</a:t>
            </a:r>
          </a:p>
          <a:p>
            <a:endParaRPr lang="en-US" sz="1600"/>
          </a:p>
          <a:p>
            <a:r>
              <a:rPr lang="en-US" sz="1600"/>
              <a:t>MEXICO SUBMISSION: COFEPRIS regulatory dossier ready by Q2 2026, clearance anticipated by Q3 2026</a:t>
            </a:r>
          </a:p>
          <a:p>
            <a:endParaRPr lang="en-US" sz="1600"/>
          </a:p>
          <a:p>
            <a:r>
              <a:rPr lang="en-US" sz="1600"/>
              <a:t>U.S. FDA SUBMISSION: </a:t>
            </a:r>
            <a:r>
              <a:rPr lang="en-US" sz="1600">
                <a:solidFill>
                  <a:schemeClr val="accent1"/>
                </a:solidFill>
              </a:rPr>
              <a:t>Planned for Q3 2026 under 510(k) or De Novo pathway, aiming for clearance in 2027</a:t>
            </a:r>
          </a:p>
          <a:p>
            <a:endParaRPr lang="en-US" sz="1600"/>
          </a:p>
          <a:p>
            <a:r>
              <a:rPr lang="en-US" sz="1600"/>
              <a:t>COMPLIANCE FOCUS: Meets international standards </a:t>
            </a:r>
            <a:r>
              <a:rPr lang="en-US"/>
              <a:t>ISO 13485 &amp; IEC 62304</a:t>
            </a:r>
            <a:r>
              <a:rPr lang="en-US" sz="1600"/>
              <a:t>; incorporates GMLP and lifecycle management</a:t>
            </a:r>
          </a:p>
          <a:p>
            <a:endParaRPr lang="en-US" sz="1600"/>
          </a:p>
          <a:p>
            <a:r>
              <a:rPr lang="en-US" sz="1600"/>
              <a:t>POST-MARKET: Ongoing quality management system (QMS) and real-time performance monitoring</a:t>
            </a:r>
          </a:p>
          <a:p>
            <a:endParaRPr lang="en-US" sz="1600"/>
          </a:p>
          <a:p>
            <a:r>
              <a:rPr lang="en-US" sz="1600"/>
              <a:t>KEY BENEFITS: Accelerated market entry with validated AI-driven pathology solution backed by robust regulatory framework</a:t>
            </a:r>
          </a:p>
        </p:txBody>
      </p:sp>
    </p:spTree>
    <p:extLst>
      <p:ext uri="{BB962C8B-B14F-4D97-AF65-F5344CB8AC3E}">
        <p14:creationId xmlns:p14="http://schemas.microsoft.com/office/powerpoint/2010/main" val="1779147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C52B7E55-48DE-4231-3EC7-7E2764EFC5C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5DFDD36-069E-3CA1-3A26-702D80B26C1D}"/>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95DFDD36-069E-3CA1-3A26-702D80B26C1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a:extLst>
              <a:ext uri="{FF2B5EF4-FFF2-40B4-BE49-F238E27FC236}">
                <a16:creationId xmlns:a16="http://schemas.microsoft.com/office/drawing/2014/main" id="{F69035C1-195E-5B69-E3D6-431297B58268}"/>
              </a:ext>
            </a:extLst>
          </p:cNvPr>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en" sz="9333" b="1" dirty="0">
                <a:solidFill>
                  <a:schemeClr val="lt1"/>
                </a:solidFill>
              </a:rPr>
              <a:t>8 </a:t>
            </a:r>
            <a:endParaRPr sz="9333" b="1" dirty="0">
              <a:solidFill>
                <a:schemeClr val="lt1"/>
              </a:solidFill>
            </a:endParaRPr>
          </a:p>
        </p:txBody>
      </p:sp>
      <p:sp>
        <p:nvSpPr>
          <p:cNvPr id="18" name="Google Shape;289;p7">
            <a:extLst>
              <a:ext uri="{FF2B5EF4-FFF2-40B4-BE49-F238E27FC236}">
                <a16:creationId xmlns:a16="http://schemas.microsoft.com/office/drawing/2014/main" id="{B6BD8322-E39E-7463-9EEF-3E97083F6DF2}"/>
              </a:ext>
            </a:extLst>
          </p:cNvPr>
          <p:cNvSpPr txBox="1">
            <a:spLocks noGrp="1"/>
          </p:cNvSpPr>
          <p:nvPr>
            <p:ph type="title"/>
          </p:nvPr>
        </p:nvSpPr>
        <p:spPr>
          <a:xfrm>
            <a:off x="6445405" y="2233400"/>
            <a:ext cx="5508701" cy="2391200"/>
          </a:xfrm>
          <a:prstGeom prst="rect">
            <a:avLst/>
          </a:prstGeom>
          <a:noFill/>
          <a:ln>
            <a:noFill/>
          </a:ln>
        </p:spPr>
        <p:txBody>
          <a:bodyPr spcFirstLastPara="1" vert="horz" wrap="square" lIns="121900" tIns="121900" rIns="121900" bIns="121900" rtlCol="0" anchor="t" anchorCtr="0">
            <a:noAutofit/>
          </a:bodyPr>
          <a:lstStyle/>
          <a:p>
            <a:pPr algn="l"/>
            <a:r>
              <a:rPr lang="en-US" dirty="0">
                <a:solidFill>
                  <a:schemeClr val="tx1"/>
                </a:solidFill>
              </a:rPr>
              <a:t>Business model</a:t>
            </a:r>
            <a:endParaRPr dirty="0">
              <a:solidFill>
                <a:schemeClr val="tx1"/>
              </a:solidFill>
            </a:endParaRPr>
          </a:p>
        </p:txBody>
      </p:sp>
      <p:sp>
        <p:nvSpPr>
          <p:cNvPr id="4" name="Text Placeholder 2">
            <a:extLst>
              <a:ext uri="{FF2B5EF4-FFF2-40B4-BE49-F238E27FC236}">
                <a16:creationId xmlns:a16="http://schemas.microsoft.com/office/drawing/2014/main" id="{B632C235-A329-0ED1-96E9-8C13BB448CCB}"/>
              </a:ext>
            </a:extLst>
          </p:cNvPr>
          <p:cNvSpPr txBox="1">
            <a:spLocks/>
          </p:cNvSpPr>
          <p:nvPr/>
        </p:nvSpPr>
        <p:spPr>
          <a:xfrm>
            <a:off x="8094214" y="6147217"/>
            <a:ext cx="3200400" cy="823912"/>
          </a:xfrm>
          <a:prstGeom prst="rect">
            <a:avLst/>
          </a:prstGeom>
          <a:noFill/>
          <a:ln>
            <a:noFill/>
          </a:ln>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600" b="1" kern="1200">
                <a:solidFill>
                  <a:schemeClr val="tx2"/>
                </a:solidFill>
                <a:latin typeface="+mn-lt"/>
                <a:ea typeface="+mn-ea"/>
                <a:cs typeface="+mn-cs"/>
              </a:defRPr>
            </a:lvl1pPr>
            <a:lvl2pPr marL="685800" lvl="1"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2pPr>
            <a:lvl3pPr marL="1143000" lvl="2"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3pPr>
            <a:lvl4pPr marL="1600200" lvl="3"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4pPr>
            <a:lvl5pPr marL="2057400" lvl="4"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5pPr>
            <a:lvl6pPr marL="2514600" lvl="5"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6pPr>
            <a:lvl7pPr marL="2971800" lvl="6"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7pPr>
            <a:lvl8pPr marL="3429000" lvl="7"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8pPr>
            <a:lvl9pPr marL="3886200" lvl="8"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9pPr>
          </a:lstStyle>
          <a:p>
            <a:endParaRPr lang="en-US"/>
          </a:p>
        </p:txBody>
      </p:sp>
      <p:sp>
        <p:nvSpPr>
          <p:cNvPr id="5" name="TextBox 4">
            <a:extLst>
              <a:ext uri="{FF2B5EF4-FFF2-40B4-BE49-F238E27FC236}">
                <a16:creationId xmlns:a16="http://schemas.microsoft.com/office/drawing/2014/main" id="{C5ACD96E-ED4A-2691-B918-08F56F457F59}"/>
              </a:ext>
            </a:extLst>
          </p:cNvPr>
          <p:cNvSpPr txBox="1"/>
          <p:nvPr/>
        </p:nvSpPr>
        <p:spPr>
          <a:xfrm>
            <a:off x="836341" y="4845382"/>
            <a:ext cx="2072437" cy="461665"/>
          </a:xfrm>
          <a:prstGeom prst="rect">
            <a:avLst/>
          </a:prstGeom>
          <a:noFill/>
        </p:spPr>
        <p:txBody>
          <a:bodyPr wrap="square">
            <a:spAutoFit/>
          </a:bodyPr>
          <a:lstStyle/>
          <a:p>
            <a:r>
              <a:rPr lang="en-UA" sz="2400" i="1"/>
              <a:t>Data Partnership</a:t>
            </a:r>
          </a:p>
        </p:txBody>
      </p:sp>
      <p:sp>
        <p:nvSpPr>
          <p:cNvPr id="8" name="TextBox 7">
            <a:extLst>
              <a:ext uri="{FF2B5EF4-FFF2-40B4-BE49-F238E27FC236}">
                <a16:creationId xmlns:a16="http://schemas.microsoft.com/office/drawing/2014/main" id="{A2296FD9-44F6-C7F2-C6CC-351732AFC9EC}"/>
              </a:ext>
            </a:extLst>
          </p:cNvPr>
          <p:cNvSpPr txBox="1"/>
          <p:nvPr/>
        </p:nvSpPr>
        <p:spPr>
          <a:xfrm>
            <a:off x="836341" y="5307047"/>
            <a:ext cx="4605453" cy="875368"/>
          </a:xfrm>
          <a:prstGeom prst="rect">
            <a:avLst/>
          </a:prstGeom>
          <a:noFill/>
        </p:spPr>
        <p:txBody>
          <a:bodyPr wrap="square" rtlCol="0">
            <a:spAutoFit/>
          </a:bodyPr>
          <a:lstStyle/>
          <a:p>
            <a:pPr>
              <a:lnSpc>
                <a:spcPct val="150000"/>
              </a:lnSpc>
              <a:spcBef>
                <a:spcPts val="1200"/>
              </a:spcBef>
            </a:pPr>
            <a:r>
              <a:rPr lang="en-GB"/>
              <a:t>Collaborations with medical institutions to expand and refine training datasets.</a:t>
            </a:r>
          </a:p>
        </p:txBody>
      </p:sp>
      <p:sp>
        <p:nvSpPr>
          <p:cNvPr id="11" name="TextBox 10">
            <a:extLst>
              <a:ext uri="{FF2B5EF4-FFF2-40B4-BE49-F238E27FC236}">
                <a16:creationId xmlns:a16="http://schemas.microsoft.com/office/drawing/2014/main" id="{134F2EAB-8430-2821-D22D-CA6C4B712CF3}"/>
              </a:ext>
            </a:extLst>
          </p:cNvPr>
          <p:cNvSpPr txBox="1"/>
          <p:nvPr/>
        </p:nvSpPr>
        <p:spPr>
          <a:xfrm>
            <a:off x="836341" y="554002"/>
            <a:ext cx="5259659" cy="1551835"/>
          </a:xfrm>
          <a:prstGeom prst="rect">
            <a:avLst/>
          </a:prstGeom>
          <a:noFill/>
        </p:spPr>
        <p:txBody>
          <a:bodyPr wrap="square" rtlCol="0">
            <a:spAutoFit/>
          </a:bodyPr>
          <a:lstStyle/>
          <a:p>
            <a:pPr>
              <a:lnSpc>
                <a:spcPct val="150000"/>
              </a:lnSpc>
              <a:spcBef>
                <a:spcPts val="1200"/>
              </a:spcBef>
            </a:pPr>
            <a:r>
              <a:rPr lang="en-US"/>
              <a:t>We are </a:t>
            </a:r>
            <a:r>
              <a:rPr lang="en-US" sz="2400"/>
              <a:t>asking</a:t>
            </a:r>
            <a:r>
              <a:rPr lang="en-US"/>
              <a:t> for </a:t>
            </a:r>
            <a:r>
              <a:rPr lang="en-US" sz="2400" b="1"/>
              <a:t>$4.250mm </a:t>
            </a:r>
            <a:r>
              <a:rPr lang="en-US"/>
              <a:t>+ </a:t>
            </a:r>
            <a:r>
              <a:rPr lang="en-US" sz="2400" b="1"/>
              <a:t>clinical trial fee</a:t>
            </a:r>
            <a:r>
              <a:rPr lang="en-US"/>
              <a:t>. Multi country release would require higher investment. </a:t>
            </a:r>
            <a:br>
              <a:rPr lang="en-US"/>
            </a:br>
            <a:r>
              <a:rPr lang="en-US" sz="2400"/>
              <a:t>First target country </a:t>
            </a:r>
            <a:r>
              <a:rPr lang="en-US"/>
              <a:t>– </a:t>
            </a:r>
            <a:r>
              <a:rPr lang="en-US" sz="2400" b="1"/>
              <a:t>Mexico</a:t>
            </a:r>
            <a:r>
              <a:rPr lang="en-US"/>
              <a:t>.</a:t>
            </a:r>
          </a:p>
        </p:txBody>
      </p:sp>
      <p:sp>
        <p:nvSpPr>
          <p:cNvPr id="12" name="TextBox 11">
            <a:extLst>
              <a:ext uri="{FF2B5EF4-FFF2-40B4-BE49-F238E27FC236}">
                <a16:creationId xmlns:a16="http://schemas.microsoft.com/office/drawing/2014/main" id="{1B2FCED9-EF9B-E1D0-1BC1-22E2941E3684}"/>
              </a:ext>
            </a:extLst>
          </p:cNvPr>
          <p:cNvSpPr txBox="1"/>
          <p:nvPr/>
        </p:nvSpPr>
        <p:spPr>
          <a:xfrm>
            <a:off x="836341" y="2646843"/>
            <a:ext cx="4453977" cy="1567865"/>
          </a:xfrm>
          <a:prstGeom prst="rect">
            <a:avLst/>
          </a:prstGeom>
          <a:noFill/>
        </p:spPr>
        <p:txBody>
          <a:bodyPr wrap="square" rtlCol="0">
            <a:spAutoFit/>
          </a:bodyPr>
          <a:lstStyle/>
          <a:p>
            <a:pPr>
              <a:lnSpc>
                <a:spcPct val="150000"/>
              </a:lnSpc>
              <a:spcBef>
                <a:spcPts val="1200"/>
              </a:spcBef>
            </a:pPr>
            <a:r>
              <a:rPr lang="en-US"/>
              <a:t>We are expecting to </a:t>
            </a:r>
            <a:r>
              <a:rPr lang="en-US" sz="2400"/>
              <a:t>break even on the P&amp;L at around </a:t>
            </a:r>
            <a:r>
              <a:rPr lang="en-US" sz="2400" b="1"/>
              <a:t>18-24 months</a:t>
            </a:r>
            <a:r>
              <a:rPr lang="en-US"/>
              <a:t>. This is based on a one country (Mexico) release. </a:t>
            </a:r>
          </a:p>
        </p:txBody>
      </p:sp>
    </p:spTree>
    <p:extLst>
      <p:ext uri="{BB962C8B-B14F-4D97-AF65-F5344CB8AC3E}">
        <p14:creationId xmlns:p14="http://schemas.microsoft.com/office/powerpoint/2010/main" val="4282994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1213FD9-C22C-2472-F0A3-97FA730A68DE}"/>
              </a:ext>
            </a:extLst>
          </p:cNvPr>
          <p:cNvSpPr/>
          <p:nvPr/>
        </p:nvSpPr>
        <p:spPr>
          <a:xfrm>
            <a:off x="758160" y="4948980"/>
            <a:ext cx="2888280" cy="1647451"/>
          </a:xfrm>
          <a:prstGeom prst="rect">
            <a:avLst/>
          </a:prstGeom>
          <a:solidFill>
            <a:schemeClr val="accent1">
              <a:alpha val="2783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610AF133-FCDB-D842-F40E-29C881806711}"/>
              </a:ext>
            </a:extLst>
          </p:cNvPr>
          <p:cNvSpPr txBox="1"/>
          <p:nvPr/>
        </p:nvSpPr>
        <p:spPr>
          <a:xfrm>
            <a:off x="499837" y="1522981"/>
            <a:ext cx="903339" cy="338554"/>
          </a:xfrm>
          <a:prstGeom prst="rect">
            <a:avLst/>
          </a:prstGeom>
          <a:noFill/>
        </p:spPr>
        <p:txBody>
          <a:bodyPr wrap="square">
            <a:spAutoFit/>
          </a:bodyPr>
          <a:lstStyle/>
          <a:p>
            <a:r>
              <a:rPr lang="en-US" sz="1600" dirty="0">
                <a:solidFill>
                  <a:schemeClr val="accent4"/>
                </a:solidFill>
              </a:rPr>
              <a:t>Complete</a:t>
            </a:r>
            <a:endParaRPr lang="en-UA" sz="1600">
              <a:solidFill>
                <a:schemeClr val="accent4"/>
              </a:solidFill>
            </a:endParaRPr>
          </a:p>
        </p:txBody>
      </p:sp>
      <p:sp>
        <p:nvSpPr>
          <p:cNvPr id="17" name="TextBox 16">
            <a:extLst>
              <a:ext uri="{FF2B5EF4-FFF2-40B4-BE49-F238E27FC236}">
                <a16:creationId xmlns:a16="http://schemas.microsoft.com/office/drawing/2014/main" id="{021B14BD-35FF-4CA3-E825-4E7C11C47456}"/>
              </a:ext>
            </a:extLst>
          </p:cNvPr>
          <p:cNvSpPr txBox="1"/>
          <p:nvPr/>
        </p:nvSpPr>
        <p:spPr>
          <a:xfrm>
            <a:off x="2366463" y="1511724"/>
            <a:ext cx="1042874" cy="584775"/>
          </a:xfrm>
          <a:prstGeom prst="rect">
            <a:avLst/>
          </a:prstGeom>
          <a:noFill/>
        </p:spPr>
        <p:txBody>
          <a:bodyPr wrap="square">
            <a:spAutoFit/>
          </a:bodyPr>
          <a:lstStyle/>
          <a:p>
            <a:pPr algn="ctr"/>
            <a:r>
              <a:rPr lang="en-US" sz="1600" dirty="0">
                <a:solidFill>
                  <a:schemeClr val="accent1"/>
                </a:solidFill>
              </a:rPr>
              <a:t>As soon as funded</a:t>
            </a:r>
            <a:endParaRPr lang="en-UA" sz="1600">
              <a:solidFill>
                <a:schemeClr val="accent1"/>
              </a:solidFill>
            </a:endParaRPr>
          </a:p>
        </p:txBody>
      </p:sp>
      <p:cxnSp>
        <p:nvCxnSpPr>
          <p:cNvPr id="10" name="Straight Arrow Connector 9">
            <a:extLst>
              <a:ext uri="{FF2B5EF4-FFF2-40B4-BE49-F238E27FC236}">
                <a16:creationId xmlns:a16="http://schemas.microsoft.com/office/drawing/2014/main" id="{74D83AE6-B4D6-C851-D45F-1ACCE6D20719}"/>
              </a:ext>
            </a:extLst>
          </p:cNvPr>
          <p:cNvCxnSpPr>
            <a:cxnSpLocks/>
          </p:cNvCxnSpPr>
          <p:nvPr/>
        </p:nvCxnSpPr>
        <p:spPr>
          <a:xfrm>
            <a:off x="765999" y="2229766"/>
            <a:ext cx="1082716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39065B8-3626-ABE2-B318-6CDE06F25B89}"/>
              </a:ext>
            </a:extLst>
          </p:cNvPr>
          <p:cNvSpPr/>
          <p:nvPr/>
        </p:nvSpPr>
        <p:spPr>
          <a:xfrm>
            <a:off x="668259" y="2072047"/>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9CA9E-C09B-0EEC-7A08-C47F30871E66}"/>
              </a:ext>
            </a:extLst>
          </p:cNvPr>
          <p:cNvSpPr/>
          <p:nvPr/>
        </p:nvSpPr>
        <p:spPr>
          <a:xfrm>
            <a:off x="2699345" y="2054500"/>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FB6838-5552-1CED-6D91-2EDD59574753}"/>
              </a:ext>
            </a:extLst>
          </p:cNvPr>
          <p:cNvSpPr/>
          <p:nvPr/>
        </p:nvSpPr>
        <p:spPr>
          <a:xfrm>
            <a:off x="6995771" y="2072047"/>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9E71FD2-9189-1209-8C50-E411BE11B439}"/>
              </a:ext>
            </a:extLst>
          </p:cNvPr>
          <p:cNvSpPr txBox="1"/>
          <p:nvPr/>
        </p:nvSpPr>
        <p:spPr>
          <a:xfrm>
            <a:off x="791613" y="2764921"/>
            <a:ext cx="1601056" cy="2185214"/>
          </a:xfrm>
          <a:prstGeom prst="rect">
            <a:avLst/>
          </a:prstGeom>
          <a:noFill/>
        </p:spPr>
        <p:txBody>
          <a:bodyPr wrap="square" rtlCol="0">
            <a:spAutoFit/>
          </a:bodyPr>
          <a:lstStyle/>
          <a:p>
            <a:r>
              <a:rPr lang="en-US" sz="1200" dirty="0"/>
              <a:t>MVP is ready for clinical approbation</a:t>
            </a:r>
          </a:p>
          <a:p>
            <a:endParaRPr lang="en-US" sz="1200" dirty="0"/>
          </a:p>
          <a:p>
            <a:r>
              <a:rPr lang="en-US" sz="1200" dirty="0"/>
              <a:t>Partnership with company with access to the Mexico State and Private Medical institutions to sell our service to our consumers.</a:t>
            </a:r>
          </a:p>
          <a:p>
            <a:endParaRPr lang="en-US" sz="1400" dirty="0"/>
          </a:p>
          <a:p>
            <a:endParaRPr lang="en-US" sz="1400" dirty="0"/>
          </a:p>
        </p:txBody>
      </p:sp>
      <p:sp>
        <p:nvSpPr>
          <p:cNvPr id="21" name="TextBox 20">
            <a:extLst>
              <a:ext uri="{FF2B5EF4-FFF2-40B4-BE49-F238E27FC236}">
                <a16:creationId xmlns:a16="http://schemas.microsoft.com/office/drawing/2014/main" id="{66EB91FE-F68E-87DB-9B4F-E17A7AE7CAFF}"/>
              </a:ext>
            </a:extLst>
          </p:cNvPr>
          <p:cNvSpPr txBox="1"/>
          <p:nvPr/>
        </p:nvSpPr>
        <p:spPr>
          <a:xfrm>
            <a:off x="2798876" y="2754095"/>
            <a:ext cx="1608021" cy="276999"/>
          </a:xfrm>
          <a:prstGeom prst="rect">
            <a:avLst/>
          </a:prstGeom>
          <a:noFill/>
        </p:spPr>
        <p:txBody>
          <a:bodyPr wrap="square" rtlCol="0">
            <a:spAutoFit/>
          </a:bodyPr>
          <a:lstStyle/>
          <a:p>
            <a:r>
              <a:rPr lang="en-US" sz="1200" dirty="0"/>
              <a:t>R1 – Clinical trial (US)</a:t>
            </a:r>
          </a:p>
        </p:txBody>
      </p:sp>
      <p:sp>
        <p:nvSpPr>
          <p:cNvPr id="22" name="TextBox 21">
            <a:extLst>
              <a:ext uri="{FF2B5EF4-FFF2-40B4-BE49-F238E27FC236}">
                <a16:creationId xmlns:a16="http://schemas.microsoft.com/office/drawing/2014/main" id="{EAD684B8-FD4D-01CF-5FB9-0A9AFD0E7F7A}"/>
              </a:ext>
            </a:extLst>
          </p:cNvPr>
          <p:cNvSpPr txBox="1"/>
          <p:nvPr/>
        </p:nvSpPr>
        <p:spPr>
          <a:xfrm>
            <a:off x="4949373" y="2719083"/>
            <a:ext cx="1810033" cy="1384995"/>
          </a:xfrm>
          <a:prstGeom prst="rect">
            <a:avLst/>
          </a:prstGeom>
          <a:noFill/>
        </p:spPr>
        <p:txBody>
          <a:bodyPr wrap="square" rtlCol="0">
            <a:spAutoFit/>
          </a:bodyPr>
          <a:lstStyle/>
          <a:p>
            <a:r>
              <a:rPr lang="en-US" sz="1200" b="1">
                <a:solidFill>
                  <a:schemeClr val="accent2">
                    <a:lumMod val="75000"/>
                  </a:schemeClr>
                </a:solidFill>
              </a:rPr>
              <a:t>R1 – Clinical usage (Mexico)</a:t>
            </a:r>
          </a:p>
          <a:p>
            <a:r>
              <a:rPr lang="en-US" sz="1200"/>
              <a:t>R2 – Discovery</a:t>
            </a:r>
          </a:p>
          <a:p>
            <a:endParaRPr lang="en-US" sz="1200"/>
          </a:p>
          <a:p>
            <a:r>
              <a:rPr lang="en-US" sz="1200"/>
              <a:t>Become the trusted AI co-pilot for pathologists in Mexico</a:t>
            </a:r>
          </a:p>
        </p:txBody>
      </p:sp>
      <p:sp>
        <p:nvSpPr>
          <p:cNvPr id="23" name="TextBox 22">
            <a:extLst>
              <a:ext uri="{FF2B5EF4-FFF2-40B4-BE49-F238E27FC236}">
                <a16:creationId xmlns:a16="http://schemas.microsoft.com/office/drawing/2014/main" id="{5424EE40-5BC4-F55D-F1AE-4FF4FE238F69}"/>
              </a:ext>
            </a:extLst>
          </p:cNvPr>
          <p:cNvSpPr txBox="1"/>
          <p:nvPr/>
        </p:nvSpPr>
        <p:spPr>
          <a:xfrm>
            <a:off x="7153426" y="2712151"/>
            <a:ext cx="1346010" cy="276999"/>
          </a:xfrm>
          <a:prstGeom prst="rect">
            <a:avLst/>
          </a:prstGeom>
          <a:noFill/>
        </p:spPr>
        <p:txBody>
          <a:bodyPr wrap="square" rtlCol="0">
            <a:spAutoFit/>
          </a:bodyPr>
          <a:lstStyle/>
          <a:p>
            <a:r>
              <a:rPr lang="en-US" sz="1200"/>
              <a:t>R2 – Development</a:t>
            </a:r>
          </a:p>
        </p:txBody>
      </p:sp>
      <p:cxnSp>
        <p:nvCxnSpPr>
          <p:cNvPr id="27" name="Straight Connector 26">
            <a:extLst>
              <a:ext uri="{FF2B5EF4-FFF2-40B4-BE49-F238E27FC236}">
                <a16:creationId xmlns:a16="http://schemas.microsoft.com/office/drawing/2014/main" id="{2FC91AEA-6708-A828-78A0-8A3BC0C75AEE}"/>
              </a:ext>
            </a:extLst>
          </p:cNvPr>
          <p:cNvCxnSpPr>
            <a:cxnSpLocks/>
          </p:cNvCxnSpPr>
          <p:nvPr/>
        </p:nvCxnSpPr>
        <p:spPr>
          <a:xfrm>
            <a:off x="821254" y="2420126"/>
            <a:ext cx="0" cy="223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B9CC33-6181-BDB0-99A2-4EBB4781DEA4}"/>
              </a:ext>
            </a:extLst>
          </p:cNvPr>
          <p:cNvCxnSpPr>
            <a:cxnSpLocks/>
          </p:cNvCxnSpPr>
          <p:nvPr/>
        </p:nvCxnSpPr>
        <p:spPr>
          <a:xfrm>
            <a:off x="7153426" y="2439384"/>
            <a:ext cx="0" cy="647745"/>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A4DDCF2-3045-8728-DE3F-AEC2E1E79864}"/>
              </a:ext>
            </a:extLst>
          </p:cNvPr>
          <p:cNvSpPr/>
          <p:nvPr/>
        </p:nvSpPr>
        <p:spPr>
          <a:xfrm>
            <a:off x="11111181" y="2072110"/>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46FBFFF-D81E-513F-B32E-5D383B45052F}"/>
              </a:ext>
            </a:extLst>
          </p:cNvPr>
          <p:cNvCxnSpPr>
            <a:cxnSpLocks/>
          </p:cNvCxnSpPr>
          <p:nvPr/>
        </p:nvCxnSpPr>
        <p:spPr>
          <a:xfrm>
            <a:off x="11268836" y="2437736"/>
            <a:ext cx="0" cy="2663374"/>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10071BC-9DC8-8A41-E74F-1FAE8642FA79}"/>
              </a:ext>
            </a:extLst>
          </p:cNvPr>
          <p:cNvSpPr/>
          <p:nvPr/>
        </p:nvSpPr>
        <p:spPr>
          <a:xfrm>
            <a:off x="4810578" y="2054500"/>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C62F5F7-D794-A429-931C-715B5D196658}"/>
              </a:ext>
            </a:extLst>
          </p:cNvPr>
          <p:cNvCxnSpPr>
            <a:cxnSpLocks/>
          </p:cNvCxnSpPr>
          <p:nvPr/>
        </p:nvCxnSpPr>
        <p:spPr>
          <a:xfrm>
            <a:off x="4948087" y="2418472"/>
            <a:ext cx="20146" cy="1891944"/>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F2EDA9B-16C5-C464-DF16-05861D169275}"/>
              </a:ext>
            </a:extLst>
          </p:cNvPr>
          <p:cNvSpPr/>
          <p:nvPr/>
        </p:nvSpPr>
        <p:spPr>
          <a:xfrm>
            <a:off x="9094791" y="2054500"/>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C29603-A139-BFDC-C9C0-91CA277288D5}"/>
              </a:ext>
            </a:extLst>
          </p:cNvPr>
          <p:cNvSpPr txBox="1"/>
          <p:nvPr/>
        </p:nvSpPr>
        <p:spPr>
          <a:xfrm>
            <a:off x="4317535" y="1522981"/>
            <a:ext cx="1218477" cy="584775"/>
          </a:xfrm>
          <a:prstGeom prst="rect">
            <a:avLst/>
          </a:prstGeom>
          <a:noFill/>
        </p:spPr>
        <p:txBody>
          <a:bodyPr wrap="square">
            <a:spAutoFit/>
          </a:bodyPr>
          <a:lstStyle/>
          <a:p>
            <a:pPr algn="ctr"/>
            <a:r>
              <a:rPr lang="en-US" sz="1600" b="1" dirty="0">
                <a:solidFill>
                  <a:schemeClr val="accent2">
                    <a:lumMod val="75000"/>
                  </a:schemeClr>
                </a:solidFill>
              </a:rPr>
              <a:t>4 months after funding</a:t>
            </a:r>
            <a:endParaRPr lang="en-UA" sz="1600" b="1">
              <a:solidFill>
                <a:schemeClr val="accent2">
                  <a:lumMod val="75000"/>
                </a:schemeClr>
              </a:solidFill>
            </a:endParaRPr>
          </a:p>
        </p:txBody>
      </p:sp>
      <p:sp>
        <p:nvSpPr>
          <p:cNvPr id="9" name="TextBox 8">
            <a:extLst>
              <a:ext uri="{FF2B5EF4-FFF2-40B4-BE49-F238E27FC236}">
                <a16:creationId xmlns:a16="http://schemas.microsoft.com/office/drawing/2014/main" id="{A2D95DDE-7508-9FD8-FA84-3E00C60C5A21}"/>
              </a:ext>
            </a:extLst>
          </p:cNvPr>
          <p:cNvSpPr txBox="1"/>
          <p:nvPr/>
        </p:nvSpPr>
        <p:spPr>
          <a:xfrm>
            <a:off x="6507491" y="1511724"/>
            <a:ext cx="1218477" cy="584775"/>
          </a:xfrm>
          <a:prstGeom prst="rect">
            <a:avLst/>
          </a:prstGeom>
          <a:noFill/>
        </p:spPr>
        <p:txBody>
          <a:bodyPr wrap="square">
            <a:spAutoFit/>
          </a:bodyPr>
          <a:lstStyle/>
          <a:p>
            <a:pPr algn="ctr"/>
            <a:r>
              <a:rPr lang="en-US" sz="1600" dirty="0">
                <a:solidFill>
                  <a:schemeClr val="accent1"/>
                </a:solidFill>
              </a:rPr>
              <a:t>10 months after funding</a:t>
            </a:r>
            <a:endParaRPr lang="en-UA" sz="1600">
              <a:solidFill>
                <a:schemeClr val="accent1"/>
              </a:solidFill>
            </a:endParaRPr>
          </a:p>
        </p:txBody>
      </p:sp>
      <p:sp>
        <p:nvSpPr>
          <p:cNvPr id="11" name="TextBox 10">
            <a:extLst>
              <a:ext uri="{FF2B5EF4-FFF2-40B4-BE49-F238E27FC236}">
                <a16:creationId xmlns:a16="http://schemas.microsoft.com/office/drawing/2014/main" id="{0DD614C4-A879-F44A-83CE-E258944914C7}"/>
              </a:ext>
            </a:extLst>
          </p:cNvPr>
          <p:cNvSpPr txBox="1"/>
          <p:nvPr/>
        </p:nvSpPr>
        <p:spPr>
          <a:xfrm>
            <a:off x="8479527" y="1528560"/>
            <a:ext cx="1346010" cy="584775"/>
          </a:xfrm>
          <a:prstGeom prst="rect">
            <a:avLst/>
          </a:prstGeom>
          <a:noFill/>
        </p:spPr>
        <p:txBody>
          <a:bodyPr wrap="square">
            <a:spAutoFit/>
          </a:bodyPr>
          <a:lstStyle/>
          <a:p>
            <a:pPr algn="ctr"/>
            <a:r>
              <a:rPr lang="en-US" sz="1600" dirty="0">
                <a:solidFill>
                  <a:schemeClr val="accent1"/>
                </a:solidFill>
              </a:rPr>
              <a:t>13 months after funding</a:t>
            </a:r>
            <a:endParaRPr lang="en-UA" sz="1600">
              <a:solidFill>
                <a:schemeClr val="accent1"/>
              </a:solidFill>
            </a:endParaRPr>
          </a:p>
        </p:txBody>
      </p:sp>
      <p:sp>
        <p:nvSpPr>
          <p:cNvPr id="16" name="TextBox 15">
            <a:extLst>
              <a:ext uri="{FF2B5EF4-FFF2-40B4-BE49-F238E27FC236}">
                <a16:creationId xmlns:a16="http://schemas.microsoft.com/office/drawing/2014/main" id="{057102EB-BF61-2DAF-1F9F-44750B04E200}"/>
              </a:ext>
            </a:extLst>
          </p:cNvPr>
          <p:cNvSpPr txBox="1"/>
          <p:nvPr/>
        </p:nvSpPr>
        <p:spPr>
          <a:xfrm>
            <a:off x="10348333" y="1535641"/>
            <a:ext cx="1275204" cy="584775"/>
          </a:xfrm>
          <a:prstGeom prst="rect">
            <a:avLst/>
          </a:prstGeom>
          <a:noFill/>
        </p:spPr>
        <p:txBody>
          <a:bodyPr wrap="square">
            <a:spAutoFit/>
          </a:bodyPr>
          <a:lstStyle/>
          <a:p>
            <a:pPr algn="ctr"/>
            <a:r>
              <a:rPr lang="en-US" sz="1600" b="1" dirty="0">
                <a:solidFill>
                  <a:schemeClr val="accent2">
                    <a:lumMod val="75000"/>
                  </a:schemeClr>
                </a:solidFill>
              </a:rPr>
              <a:t>16 months after funding</a:t>
            </a:r>
            <a:endParaRPr lang="en-UA" sz="1600" b="1">
              <a:solidFill>
                <a:schemeClr val="accent2">
                  <a:lumMod val="75000"/>
                </a:schemeClr>
              </a:solidFill>
            </a:endParaRPr>
          </a:p>
        </p:txBody>
      </p:sp>
      <p:sp>
        <p:nvSpPr>
          <p:cNvPr id="25" name="Google Shape;305;p9">
            <a:extLst>
              <a:ext uri="{FF2B5EF4-FFF2-40B4-BE49-F238E27FC236}">
                <a16:creationId xmlns:a16="http://schemas.microsoft.com/office/drawing/2014/main" id="{DC5BAD4E-1576-316A-6A9D-F1DA4720990D}"/>
              </a:ext>
            </a:extLst>
          </p:cNvPr>
          <p:cNvSpPr txBox="1">
            <a:spLocks/>
          </p:cNvSpPr>
          <p:nvPr/>
        </p:nvSpPr>
        <p:spPr>
          <a:xfrm>
            <a:off x="946179" y="-24023"/>
            <a:ext cx="947238" cy="12236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pPr algn="r">
              <a:lnSpc>
                <a:spcPct val="100000"/>
              </a:lnSpc>
              <a:spcBef>
                <a:spcPts val="0"/>
              </a:spcBef>
              <a:buSzPts val="3200"/>
            </a:pPr>
            <a:r>
              <a:rPr lang="en" sz="9333" b="1" dirty="0">
                <a:solidFill>
                  <a:schemeClr val="bg2">
                    <a:lumMod val="90000"/>
                  </a:schemeClr>
                </a:solidFill>
              </a:rPr>
              <a:t>9 </a:t>
            </a:r>
          </a:p>
        </p:txBody>
      </p:sp>
      <p:sp>
        <p:nvSpPr>
          <p:cNvPr id="4" name="Title 1">
            <a:extLst>
              <a:ext uri="{FF2B5EF4-FFF2-40B4-BE49-F238E27FC236}">
                <a16:creationId xmlns:a16="http://schemas.microsoft.com/office/drawing/2014/main" id="{10F0E173-92CA-62CE-A5E2-B2FAD88966F9}"/>
              </a:ext>
            </a:extLst>
          </p:cNvPr>
          <p:cNvSpPr>
            <a:spLocks noGrp="1"/>
          </p:cNvSpPr>
          <p:nvPr>
            <p:ph type="title"/>
          </p:nvPr>
        </p:nvSpPr>
        <p:spPr>
          <a:xfrm>
            <a:off x="1351384" y="124778"/>
            <a:ext cx="4503006" cy="1190406"/>
          </a:xfrm>
        </p:spPr>
        <p:txBody>
          <a:bodyPr vert="horz"/>
          <a:lstStyle/>
          <a:p>
            <a:r>
              <a:rPr lang="en-US" dirty="0"/>
              <a:t>GO-TO-MARKET</a:t>
            </a:r>
          </a:p>
        </p:txBody>
      </p:sp>
      <p:sp>
        <p:nvSpPr>
          <p:cNvPr id="28" name="5-Point Star 27">
            <a:extLst>
              <a:ext uri="{FF2B5EF4-FFF2-40B4-BE49-F238E27FC236}">
                <a16:creationId xmlns:a16="http://schemas.microsoft.com/office/drawing/2014/main" id="{4097342E-1B00-831E-5CCB-78CB78B45CBD}"/>
              </a:ext>
            </a:extLst>
          </p:cNvPr>
          <p:cNvSpPr/>
          <p:nvPr/>
        </p:nvSpPr>
        <p:spPr>
          <a:xfrm>
            <a:off x="9335925" y="6115060"/>
            <a:ext cx="106465" cy="10646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4E4A54-FC4D-1956-6D13-F837320A836B}"/>
              </a:ext>
            </a:extLst>
          </p:cNvPr>
          <p:cNvSpPr txBox="1"/>
          <p:nvPr/>
        </p:nvSpPr>
        <p:spPr>
          <a:xfrm>
            <a:off x="9389158" y="6067637"/>
            <a:ext cx="1879678" cy="276999"/>
          </a:xfrm>
          <a:prstGeom prst="rect">
            <a:avLst/>
          </a:prstGeom>
          <a:noFill/>
        </p:spPr>
        <p:txBody>
          <a:bodyPr wrap="square">
            <a:spAutoFit/>
          </a:bodyPr>
          <a:lstStyle/>
          <a:p>
            <a:r>
              <a:rPr lang="en-US" sz="1200"/>
              <a:t>Revenue ready</a:t>
            </a:r>
          </a:p>
        </p:txBody>
      </p:sp>
      <p:sp>
        <p:nvSpPr>
          <p:cNvPr id="30" name="TextBox 29">
            <a:extLst>
              <a:ext uri="{FF2B5EF4-FFF2-40B4-BE49-F238E27FC236}">
                <a16:creationId xmlns:a16="http://schemas.microsoft.com/office/drawing/2014/main" id="{36B5EDAF-379B-5F5F-D754-4254EA22AA36}"/>
              </a:ext>
            </a:extLst>
          </p:cNvPr>
          <p:cNvSpPr txBox="1"/>
          <p:nvPr/>
        </p:nvSpPr>
        <p:spPr>
          <a:xfrm>
            <a:off x="9205853" y="2719083"/>
            <a:ext cx="1608027" cy="276999"/>
          </a:xfrm>
          <a:prstGeom prst="rect">
            <a:avLst/>
          </a:prstGeom>
          <a:noFill/>
        </p:spPr>
        <p:txBody>
          <a:bodyPr wrap="square" rtlCol="0">
            <a:spAutoFit/>
          </a:bodyPr>
          <a:lstStyle/>
          <a:p>
            <a:r>
              <a:rPr lang="en-US" sz="1100" dirty="0"/>
              <a:t>R2</a:t>
            </a:r>
            <a:r>
              <a:rPr lang="en-US" sz="1200" dirty="0"/>
              <a:t> – Validation (US)</a:t>
            </a:r>
          </a:p>
        </p:txBody>
      </p:sp>
      <p:sp>
        <p:nvSpPr>
          <p:cNvPr id="32" name="TextBox 31">
            <a:extLst>
              <a:ext uri="{FF2B5EF4-FFF2-40B4-BE49-F238E27FC236}">
                <a16:creationId xmlns:a16="http://schemas.microsoft.com/office/drawing/2014/main" id="{873AF7CF-DB68-DCC4-F313-F12508506F49}"/>
              </a:ext>
            </a:extLst>
          </p:cNvPr>
          <p:cNvSpPr txBox="1"/>
          <p:nvPr/>
        </p:nvSpPr>
        <p:spPr>
          <a:xfrm>
            <a:off x="9250457" y="4418269"/>
            <a:ext cx="2182726" cy="830997"/>
          </a:xfrm>
          <a:prstGeom prst="rect">
            <a:avLst/>
          </a:prstGeom>
          <a:noFill/>
        </p:spPr>
        <p:txBody>
          <a:bodyPr wrap="square" rtlCol="0">
            <a:spAutoFit/>
          </a:bodyPr>
          <a:lstStyle/>
          <a:p>
            <a:r>
              <a:rPr lang="en-US" sz="1100" b="1">
                <a:solidFill>
                  <a:schemeClr val="accent2">
                    <a:lumMod val="75000"/>
                  </a:schemeClr>
                </a:solidFill>
              </a:rPr>
              <a:t>R2</a:t>
            </a:r>
            <a:r>
              <a:rPr lang="en-US" sz="1200" b="1">
                <a:solidFill>
                  <a:schemeClr val="accent2">
                    <a:lumMod val="75000"/>
                  </a:schemeClr>
                </a:solidFill>
              </a:rPr>
              <a:t> – Clinical usage (Mexico, US)</a:t>
            </a:r>
          </a:p>
          <a:p>
            <a:endParaRPr lang="en-US" sz="1200"/>
          </a:p>
          <a:p>
            <a:r>
              <a:rPr lang="en-US" sz="1200"/>
              <a:t>Become the trusted AI co-pilot for pathologists in USA</a:t>
            </a:r>
          </a:p>
        </p:txBody>
      </p:sp>
      <p:sp>
        <p:nvSpPr>
          <p:cNvPr id="36" name="TextBox 35">
            <a:extLst>
              <a:ext uri="{FF2B5EF4-FFF2-40B4-BE49-F238E27FC236}">
                <a16:creationId xmlns:a16="http://schemas.microsoft.com/office/drawing/2014/main" id="{9E005715-458B-57F7-09CF-563D622924A8}"/>
              </a:ext>
            </a:extLst>
          </p:cNvPr>
          <p:cNvSpPr txBox="1"/>
          <p:nvPr/>
        </p:nvSpPr>
        <p:spPr>
          <a:xfrm>
            <a:off x="9250457" y="6267692"/>
            <a:ext cx="2029584" cy="276999"/>
          </a:xfrm>
          <a:prstGeom prst="rect">
            <a:avLst/>
          </a:prstGeom>
          <a:noFill/>
        </p:spPr>
        <p:txBody>
          <a:bodyPr wrap="square" rtlCol="0">
            <a:spAutoFit/>
          </a:bodyPr>
          <a:lstStyle/>
          <a:p>
            <a:r>
              <a:rPr lang="en-US" sz="1200"/>
              <a:t>R1, R2 - Release 1, Release 2</a:t>
            </a:r>
          </a:p>
        </p:txBody>
      </p:sp>
      <p:sp>
        <p:nvSpPr>
          <p:cNvPr id="37" name="5-Point Star 36">
            <a:extLst>
              <a:ext uri="{FF2B5EF4-FFF2-40B4-BE49-F238E27FC236}">
                <a16:creationId xmlns:a16="http://schemas.microsoft.com/office/drawing/2014/main" id="{54305C07-2B4C-C92C-7B28-70121B479574}"/>
              </a:ext>
            </a:extLst>
          </p:cNvPr>
          <p:cNvSpPr/>
          <p:nvPr/>
        </p:nvSpPr>
        <p:spPr>
          <a:xfrm>
            <a:off x="5324559" y="1539355"/>
            <a:ext cx="106465" cy="10646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75537DC2-3C7F-B35A-BC0F-89077C53BB9F}"/>
              </a:ext>
            </a:extLst>
          </p:cNvPr>
          <p:cNvSpPr/>
          <p:nvPr/>
        </p:nvSpPr>
        <p:spPr>
          <a:xfrm>
            <a:off x="11398240" y="1502188"/>
            <a:ext cx="106465" cy="106465"/>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9BDD090-C1AE-9642-CF36-161E3D35654F}"/>
              </a:ext>
            </a:extLst>
          </p:cNvPr>
          <p:cNvSpPr txBox="1"/>
          <p:nvPr/>
        </p:nvSpPr>
        <p:spPr>
          <a:xfrm>
            <a:off x="791614" y="5004471"/>
            <a:ext cx="2999802" cy="1569660"/>
          </a:xfrm>
          <a:prstGeom prst="rect">
            <a:avLst/>
          </a:prstGeom>
          <a:noFill/>
        </p:spPr>
        <p:txBody>
          <a:bodyPr wrap="square" rtlCol="0">
            <a:spAutoFit/>
          </a:bodyPr>
          <a:lstStyle/>
          <a:p>
            <a:r>
              <a:rPr lang="en-US" sz="1200" dirty="0"/>
              <a:t>PUBLICATION in the scientific journals</a:t>
            </a:r>
            <a:endParaRPr lang="ru-RU" sz="1200" dirty="0"/>
          </a:p>
          <a:p>
            <a:r>
              <a:rPr lang="en-US" sz="1200" dirty="0"/>
              <a:t>PARTNERSHIP with:</a:t>
            </a:r>
          </a:p>
          <a:p>
            <a:pPr marL="182880" lvl="1"/>
            <a:r>
              <a:rPr lang="en-US" sz="1200" dirty="0"/>
              <a:t>Insurance Companies, </a:t>
            </a:r>
            <a:br>
              <a:rPr lang="en-US" sz="1200" dirty="0"/>
            </a:br>
            <a:r>
              <a:rPr lang="en-US" sz="1200" dirty="0"/>
              <a:t>Medical Institutions </a:t>
            </a:r>
          </a:p>
          <a:p>
            <a:pPr marL="182880" lvl="1"/>
            <a:r>
              <a:rPr lang="en-US" sz="1200" dirty="0"/>
              <a:t>Large hospital pathology labs.</a:t>
            </a:r>
          </a:p>
          <a:p>
            <a:pPr marL="182880" lvl="1"/>
            <a:r>
              <a:rPr lang="en-US" sz="1200" dirty="0"/>
              <a:t>Reference labs (Quest Diagnostics, LabCorp).</a:t>
            </a:r>
          </a:p>
          <a:p>
            <a:pPr marL="182880" lvl="1"/>
            <a:r>
              <a:rPr lang="en-US" sz="1200" dirty="0"/>
              <a:t>Academic research institutions. </a:t>
            </a:r>
          </a:p>
          <a:p>
            <a:r>
              <a:rPr lang="en-US" sz="1200" dirty="0"/>
              <a:t>in Mexico, US</a:t>
            </a:r>
            <a:endParaRPr lang="en-US" sz="1400" dirty="0"/>
          </a:p>
        </p:txBody>
      </p:sp>
      <p:cxnSp>
        <p:nvCxnSpPr>
          <p:cNvPr id="40" name="Straight Connector 39">
            <a:extLst>
              <a:ext uri="{FF2B5EF4-FFF2-40B4-BE49-F238E27FC236}">
                <a16:creationId xmlns:a16="http://schemas.microsoft.com/office/drawing/2014/main" id="{E04A71CB-E05C-1B49-0617-68F016C0DE0C}"/>
              </a:ext>
            </a:extLst>
          </p:cNvPr>
          <p:cNvCxnSpPr>
            <a:cxnSpLocks/>
          </p:cNvCxnSpPr>
          <p:nvPr/>
        </p:nvCxnSpPr>
        <p:spPr>
          <a:xfrm>
            <a:off x="9230285" y="2395210"/>
            <a:ext cx="0" cy="647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D4E184-B459-D6E8-E609-A3BE16AD86B9}"/>
              </a:ext>
            </a:extLst>
          </p:cNvPr>
          <p:cNvCxnSpPr>
            <a:cxnSpLocks/>
          </p:cNvCxnSpPr>
          <p:nvPr/>
        </p:nvCxnSpPr>
        <p:spPr>
          <a:xfrm>
            <a:off x="2847626" y="2437736"/>
            <a:ext cx="0" cy="647745"/>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932A999-FF52-1993-F1B3-AB6D314C0C61}"/>
              </a:ext>
            </a:extLst>
          </p:cNvPr>
          <p:cNvSpPr txBox="1"/>
          <p:nvPr/>
        </p:nvSpPr>
        <p:spPr>
          <a:xfrm>
            <a:off x="8719730" y="6042804"/>
            <a:ext cx="642812" cy="276999"/>
          </a:xfrm>
          <a:prstGeom prst="rect">
            <a:avLst/>
          </a:prstGeom>
          <a:noFill/>
        </p:spPr>
        <p:txBody>
          <a:bodyPr wrap="square">
            <a:spAutoFit/>
          </a:bodyPr>
          <a:lstStyle/>
          <a:p>
            <a:r>
              <a:rPr lang="en-US" sz="1200"/>
              <a:t>Legend:</a:t>
            </a:r>
          </a:p>
        </p:txBody>
      </p:sp>
    </p:spTree>
    <p:extLst>
      <p:ext uri="{BB962C8B-B14F-4D97-AF65-F5344CB8AC3E}">
        <p14:creationId xmlns:p14="http://schemas.microsoft.com/office/powerpoint/2010/main" val="180654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EE145-CD53-A4EA-E3F2-95A6D31B7CEC}"/>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7EACC19-9539-67F1-824B-DD60008141E0}"/>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87EACC19-9539-67F1-824B-DD60008141E0}"/>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0" name="Google Shape;305;p9">
            <a:extLst>
              <a:ext uri="{FF2B5EF4-FFF2-40B4-BE49-F238E27FC236}">
                <a16:creationId xmlns:a16="http://schemas.microsoft.com/office/drawing/2014/main" id="{908AD70C-8520-4798-AD4A-12C0BA2F2AF9}"/>
              </a:ext>
            </a:extLst>
          </p:cNvPr>
          <p:cNvSpPr txBox="1">
            <a:spLocks/>
          </p:cNvSpPr>
          <p:nvPr/>
        </p:nvSpPr>
        <p:spPr>
          <a:xfrm>
            <a:off x="537882" y="-3249"/>
            <a:ext cx="1491639" cy="1291023"/>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pPr algn="r">
              <a:lnSpc>
                <a:spcPct val="100000"/>
              </a:lnSpc>
              <a:spcBef>
                <a:spcPts val="0"/>
              </a:spcBef>
              <a:buSzPts val="3200"/>
            </a:pPr>
            <a:r>
              <a:rPr lang="en" sz="9333" b="1" dirty="0">
                <a:solidFill>
                  <a:schemeClr val="bg2">
                    <a:lumMod val="90000"/>
                  </a:schemeClr>
                </a:solidFill>
              </a:rPr>
              <a:t>10 </a:t>
            </a:r>
          </a:p>
        </p:txBody>
      </p:sp>
      <p:sp>
        <p:nvSpPr>
          <p:cNvPr id="2" name="Title 1">
            <a:extLst>
              <a:ext uri="{FF2B5EF4-FFF2-40B4-BE49-F238E27FC236}">
                <a16:creationId xmlns:a16="http://schemas.microsoft.com/office/drawing/2014/main" id="{1B8027E0-9BB7-7F11-8EF3-5BE813A36992}"/>
              </a:ext>
            </a:extLst>
          </p:cNvPr>
          <p:cNvSpPr>
            <a:spLocks noGrp="1"/>
          </p:cNvSpPr>
          <p:nvPr>
            <p:ph type="title"/>
          </p:nvPr>
        </p:nvSpPr>
        <p:spPr>
          <a:xfrm>
            <a:off x="1467882" y="137905"/>
            <a:ext cx="9845249" cy="1190406"/>
          </a:xfrm>
        </p:spPr>
        <p:txBody>
          <a:bodyPr vert="horz"/>
          <a:lstStyle/>
          <a:p>
            <a:r>
              <a:rPr lang="en-US" dirty="0"/>
              <a:t>CORE Team</a:t>
            </a:r>
          </a:p>
        </p:txBody>
      </p:sp>
      <p:sp>
        <p:nvSpPr>
          <p:cNvPr id="8" name="Text Placeholder 16">
            <a:extLst>
              <a:ext uri="{FF2B5EF4-FFF2-40B4-BE49-F238E27FC236}">
                <a16:creationId xmlns:a16="http://schemas.microsoft.com/office/drawing/2014/main" id="{5FA6E928-ABE9-C4AA-BAE7-92D1BE159EA4}"/>
              </a:ext>
            </a:extLst>
          </p:cNvPr>
          <p:cNvSpPr txBox="1">
            <a:spLocks/>
          </p:cNvSpPr>
          <p:nvPr/>
        </p:nvSpPr>
        <p:spPr>
          <a:xfrm>
            <a:off x="626457" y="2726095"/>
            <a:ext cx="2823034" cy="1314452"/>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1800" b="1" kern="1200" cap="all" spc="0" baseline="0">
                <a:solidFill>
                  <a:schemeClr val="accent1"/>
                </a:solidFill>
                <a:latin typeface="+mn-lt"/>
                <a:ea typeface="+mn-ea"/>
                <a:cs typeface="+mn-cs"/>
              </a:defRPr>
            </a:lvl1pPr>
            <a:lvl2pPr marL="457200" indent="0" algn="l" defTabSz="914400" rtl="0" eaLnBrk="1" latinLnBrk="0" hangingPunct="1">
              <a:lnSpc>
                <a:spcPct val="100000"/>
              </a:lnSpc>
              <a:spcBef>
                <a:spcPts val="500"/>
              </a:spcBef>
              <a:buSzPct val="80000"/>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buSzPct val="80000"/>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spcBef>
                <a:spcPts val="0"/>
              </a:spcBef>
            </a:pPr>
            <a:r>
              <a:rPr lang="en-GB" sz="1600"/>
              <a:t>CEO Helen Martsynishena</a:t>
            </a:r>
          </a:p>
        </p:txBody>
      </p:sp>
      <p:sp>
        <p:nvSpPr>
          <p:cNvPr id="15" name="TextBox 14">
            <a:extLst>
              <a:ext uri="{FF2B5EF4-FFF2-40B4-BE49-F238E27FC236}">
                <a16:creationId xmlns:a16="http://schemas.microsoft.com/office/drawing/2014/main" id="{61B402E1-E411-7FEC-E9EB-D67882839FF6}"/>
              </a:ext>
            </a:extLst>
          </p:cNvPr>
          <p:cNvSpPr txBox="1"/>
          <p:nvPr/>
        </p:nvSpPr>
        <p:spPr>
          <a:xfrm>
            <a:off x="626457" y="3655962"/>
            <a:ext cx="3262843" cy="2246769"/>
          </a:xfrm>
          <a:prstGeom prst="rect">
            <a:avLst/>
          </a:prstGeom>
          <a:noFill/>
        </p:spPr>
        <p:txBody>
          <a:bodyPr wrap="square">
            <a:spAutoFit/>
          </a:bodyPr>
          <a:lstStyle/>
          <a:p>
            <a:r>
              <a:rPr lang="en-GB" sz="1400"/>
              <a:t>An experienced technology executive with 20+ years of experience delivering complex AI and intelligent automation solutions across Banking, Retail, Software, and High-Tech industries. </a:t>
            </a:r>
            <a:br>
              <a:rPr lang="en-GB" sz="1400"/>
            </a:br>
            <a:r>
              <a:rPr lang="en-GB" sz="1400"/>
              <a:t>Excels in leading global teams, driving business growth. </a:t>
            </a:r>
            <a:br>
              <a:rPr lang="en-GB" sz="1400"/>
            </a:br>
            <a:r>
              <a:rPr lang="en-GB" sz="1400"/>
              <a:t>Graduate of Master’s degree from Arizona State University (Ira A. Fulton Schools of Engineering).</a:t>
            </a:r>
          </a:p>
        </p:txBody>
      </p:sp>
      <p:sp>
        <p:nvSpPr>
          <p:cNvPr id="3" name="Text Placeholder 16">
            <a:extLst>
              <a:ext uri="{FF2B5EF4-FFF2-40B4-BE49-F238E27FC236}">
                <a16:creationId xmlns:a16="http://schemas.microsoft.com/office/drawing/2014/main" id="{25CEEAB5-1F77-1E86-A01D-F96459D5523D}"/>
              </a:ext>
            </a:extLst>
          </p:cNvPr>
          <p:cNvSpPr txBox="1">
            <a:spLocks/>
          </p:cNvSpPr>
          <p:nvPr/>
        </p:nvSpPr>
        <p:spPr>
          <a:xfrm>
            <a:off x="4241541" y="3035371"/>
            <a:ext cx="2740363" cy="625761"/>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1800" b="1" kern="1200" cap="all" spc="0" baseline="0">
                <a:solidFill>
                  <a:schemeClr val="accent1"/>
                </a:solidFill>
                <a:latin typeface="+mn-lt"/>
                <a:ea typeface="+mn-ea"/>
                <a:cs typeface="+mn-cs"/>
              </a:defRPr>
            </a:lvl1pPr>
            <a:lvl2pPr marL="457200" indent="0" algn="l" defTabSz="914400" rtl="0" eaLnBrk="1" latinLnBrk="0" hangingPunct="1">
              <a:lnSpc>
                <a:spcPct val="100000"/>
              </a:lnSpc>
              <a:spcBef>
                <a:spcPts val="500"/>
              </a:spcBef>
              <a:buSzPct val="80000"/>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buSzPct val="80000"/>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GB" sz="1600"/>
              <a:t>CFO</a:t>
            </a:r>
            <a:r>
              <a:rPr lang="ru-RU" sz="1600"/>
              <a:t> </a:t>
            </a:r>
            <a:r>
              <a:rPr lang="en-GB" sz="1600"/>
              <a:t>Boris khazin</a:t>
            </a:r>
          </a:p>
        </p:txBody>
      </p:sp>
      <p:sp>
        <p:nvSpPr>
          <p:cNvPr id="5" name="TextBox 4">
            <a:extLst>
              <a:ext uri="{FF2B5EF4-FFF2-40B4-BE49-F238E27FC236}">
                <a16:creationId xmlns:a16="http://schemas.microsoft.com/office/drawing/2014/main" id="{889C9E49-BF29-04FA-876F-088B22ECDBA6}"/>
              </a:ext>
            </a:extLst>
          </p:cNvPr>
          <p:cNvSpPr txBox="1"/>
          <p:nvPr/>
        </p:nvSpPr>
        <p:spPr>
          <a:xfrm>
            <a:off x="4615195" y="3655962"/>
            <a:ext cx="3493859" cy="2893100"/>
          </a:xfrm>
          <a:prstGeom prst="rect">
            <a:avLst/>
          </a:prstGeom>
          <a:noFill/>
        </p:spPr>
        <p:txBody>
          <a:bodyPr wrap="square" lIns="91440" tIns="45720" rIns="91440" bIns="45720" rtlCol="0" anchor="t">
            <a:spAutoFit/>
          </a:bodyPr>
          <a:lstStyle/>
          <a:p>
            <a:r>
              <a:rPr lang="en-US" sz="1400"/>
              <a:t>Seasoned executive and board advisor with over 20 years of leadership experience in governance, risk, compliance (GRC), cybersecurity, and AI-driven digital resilience. </a:t>
            </a:r>
          </a:p>
          <a:p>
            <a:r>
              <a:rPr lang="en-US" sz="1400"/>
              <a:t>Has a proven track record of guiding global enterprises and fintech startups through complex regulatory landscapes, technology transformation, and operational scaling. </a:t>
            </a:r>
          </a:p>
          <a:p>
            <a:r>
              <a:rPr lang="en-US" sz="1400"/>
              <a:t>Successfully built and scaled multimillion-dollar GRC practices, launched award-winning financial products, and pioneered AI-based compliance solutions in collaboration with industry leaders like Google and Microsoft.</a:t>
            </a:r>
          </a:p>
        </p:txBody>
      </p:sp>
      <p:pic>
        <p:nvPicPr>
          <p:cNvPr id="7" name="Picture 6" descr="A close-up of a person smiling&#10;&#10;Description automatically generated">
            <a:extLst>
              <a:ext uri="{FF2B5EF4-FFF2-40B4-BE49-F238E27FC236}">
                <a16:creationId xmlns:a16="http://schemas.microsoft.com/office/drawing/2014/main" id="{D0D8D720-3286-EA28-4C7E-056635E68AD4}"/>
              </a:ext>
            </a:extLst>
          </p:cNvPr>
          <p:cNvPicPr>
            <a:picLocks noChangeAspect="1"/>
          </p:cNvPicPr>
          <p:nvPr/>
        </p:nvPicPr>
        <p:blipFill>
          <a:blip r:embed="rId6"/>
          <a:stretch>
            <a:fillRect/>
          </a:stretch>
        </p:blipFill>
        <p:spPr>
          <a:xfrm>
            <a:off x="1467883" y="1287775"/>
            <a:ext cx="1658983" cy="1658983"/>
          </a:xfrm>
          <a:prstGeom prst="rect">
            <a:avLst/>
          </a:prstGeom>
        </p:spPr>
      </p:pic>
      <p:pic>
        <p:nvPicPr>
          <p:cNvPr id="12" name="Picture 11" descr="A person wearing glasses and a suit&#10;&#10;Description automatically generated">
            <a:extLst>
              <a:ext uri="{FF2B5EF4-FFF2-40B4-BE49-F238E27FC236}">
                <a16:creationId xmlns:a16="http://schemas.microsoft.com/office/drawing/2014/main" id="{C764900C-8F9D-4547-C3D2-CDE457AD2D8B}"/>
              </a:ext>
            </a:extLst>
          </p:cNvPr>
          <p:cNvPicPr>
            <a:picLocks noChangeAspect="1"/>
          </p:cNvPicPr>
          <p:nvPr/>
        </p:nvPicPr>
        <p:blipFill>
          <a:blip r:embed="rId7"/>
          <a:stretch>
            <a:fillRect/>
          </a:stretch>
        </p:blipFill>
        <p:spPr>
          <a:xfrm>
            <a:off x="5366884" y="1287775"/>
            <a:ext cx="1658983" cy="1658983"/>
          </a:xfrm>
          <a:prstGeom prst="rect">
            <a:avLst/>
          </a:prstGeom>
        </p:spPr>
      </p:pic>
      <p:pic>
        <p:nvPicPr>
          <p:cNvPr id="6" name="Picture 5" descr="A person with glasses and a pink shirt&#10;&#10;Description automatically generated">
            <a:extLst>
              <a:ext uri="{FF2B5EF4-FFF2-40B4-BE49-F238E27FC236}">
                <a16:creationId xmlns:a16="http://schemas.microsoft.com/office/drawing/2014/main" id="{9485241F-36AB-8906-B534-06901EF70054}"/>
              </a:ext>
            </a:extLst>
          </p:cNvPr>
          <p:cNvPicPr>
            <a:picLocks noChangeAspect="1"/>
          </p:cNvPicPr>
          <p:nvPr/>
        </p:nvPicPr>
        <p:blipFill>
          <a:blip r:embed="rId8"/>
          <a:stretch>
            <a:fillRect/>
          </a:stretch>
        </p:blipFill>
        <p:spPr>
          <a:xfrm>
            <a:off x="9381321" y="1287775"/>
            <a:ext cx="1844595" cy="1747596"/>
          </a:xfrm>
          <a:prstGeom prst="rect">
            <a:avLst/>
          </a:prstGeom>
        </p:spPr>
      </p:pic>
      <p:sp>
        <p:nvSpPr>
          <p:cNvPr id="13" name="Text Placeholder 16">
            <a:extLst>
              <a:ext uri="{FF2B5EF4-FFF2-40B4-BE49-F238E27FC236}">
                <a16:creationId xmlns:a16="http://schemas.microsoft.com/office/drawing/2014/main" id="{51774BF6-C110-2557-7041-90482A923F38}"/>
              </a:ext>
            </a:extLst>
          </p:cNvPr>
          <p:cNvSpPr txBox="1">
            <a:spLocks/>
          </p:cNvSpPr>
          <p:nvPr/>
        </p:nvSpPr>
        <p:spPr>
          <a:xfrm>
            <a:off x="8578014" y="2771774"/>
            <a:ext cx="2736476" cy="1314452"/>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SzPct val="80000"/>
              <a:buFont typeface="Arial" panose="020B0604020202020204" pitchFamily="34" charset="0"/>
              <a:buNone/>
              <a:defRPr sz="1800" b="1" kern="1200" cap="all" spc="0" baseline="0">
                <a:solidFill>
                  <a:schemeClr val="accent1"/>
                </a:solidFill>
                <a:latin typeface="+mn-lt"/>
                <a:ea typeface="+mn-ea"/>
                <a:cs typeface="+mn-cs"/>
              </a:defRPr>
            </a:lvl1pPr>
            <a:lvl2pPr marL="457200" indent="0" algn="l" defTabSz="914400" rtl="0" eaLnBrk="1" latinLnBrk="0" hangingPunct="1">
              <a:lnSpc>
                <a:spcPct val="100000"/>
              </a:lnSpc>
              <a:spcBef>
                <a:spcPts val="500"/>
              </a:spcBef>
              <a:buSzPct val="80000"/>
              <a:buFont typeface="Arial"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500"/>
              </a:spcBef>
              <a:buSzPct val="80000"/>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500"/>
              </a:spcBef>
              <a:buSzPct val="80000"/>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r>
              <a:rPr lang="en-GB" sz="1600"/>
              <a:t>CTO Nina Fedosova</a:t>
            </a:r>
          </a:p>
        </p:txBody>
      </p:sp>
      <p:sp>
        <p:nvSpPr>
          <p:cNvPr id="16" name="TextBox 15">
            <a:extLst>
              <a:ext uri="{FF2B5EF4-FFF2-40B4-BE49-F238E27FC236}">
                <a16:creationId xmlns:a16="http://schemas.microsoft.com/office/drawing/2014/main" id="{956C84B7-6EEC-67F9-E80F-8E3DE879753D}"/>
              </a:ext>
            </a:extLst>
          </p:cNvPr>
          <p:cNvSpPr txBox="1"/>
          <p:nvPr/>
        </p:nvSpPr>
        <p:spPr>
          <a:xfrm>
            <a:off x="8768527" y="3655962"/>
            <a:ext cx="3070182" cy="1600438"/>
          </a:xfrm>
          <a:prstGeom prst="rect">
            <a:avLst/>
          </a:prstGeom>
          <a:noFill/>
        </p:spPr>
        <p:txBody>
          <a:bodyPr wrap="square" lIns="91440" tIns="45720" rIns="91440" bIns="45720" anchor="t">
            <a:spAutoFit/>
          </a:bodyPr>
          <a:lstStyle/>
          <a:p>
            <a:r>
              <a:rPr lang="en-GB" sz="1400"/>
              <a:t>AI architect and expert with extensive experience in developing mathematical models and integration solutions. Author of scientific publications and holder of the OPEN Group Certified Architect certification. Graduate of Saint Petersburg State University.</a:t>
            </a:r>
          </a:p>
        </p:txBody>
      </p:sp>
    </p:spTree>
    <p:extLst>
      <p:ext uri="{BB962C8B-B14F-4D97-AF65-F5344CB8AC3E}">
        <p14:creationId xmlns:p14="http://schemas.microsoft.com/office/powerpoint/2010/main" val="2650622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71C80-9FDD-14BD-D15D-E1732E568EF4}"/>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012017F-C6CD-F669-FFF9-19F8863ADBD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2012017F-C6CD-F669-FFF9-19F8863ADBD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34AF7C-FC2F-FCFA-3CD5-24C8DADAFFC0}"/>
              </a:ext>
            </a:extLst>
          </p:cNvPr>
          <p:cNvSpPr>
            <a:spLocks noGrp="1"/>
          </p:cNvSpPr>
          <p:nvPr>
            <p:ph type="title"/>
          </p:nvPr>
        </p:nvSpPr>
        <p:spPr>
          <a:xfrm>
            <a:off x="921124" y="365126"/>
            <a:ext cx="10434264" cy="1190406"/>
          </a:xfrm>
        </p:spPr>
        <p:txBody>
          <a:bodyPr vert="horz"/>
          <a:lstStyle/>
          <a:p>
            <a:r>
              <a:rPr lang="en-US"/>
              <a:t>Advisor</a:t>
            </a:r>
          </a:p>
        </p:txBody>
      </p:sp>
      <p:sp>
        <p:nvSpPr>
          <p:cNvPr id="4" name="TextBox 3">
            <a:extLst>
              <a:ext uri="{FF2B5EF4-FFF2-40B4-BE49-F238E27FC236}">
                <a16:creationId xmlns:a16="http://schemas.microsoft.com/office/drawing/2014/main" id="{0605A265-5A31-5C5D-9B6B-1C886B02DCE2}"/>
              </a:ext>
            </a:extLst>
          </p:cNvPr>
          <p:cNvSpPr txBox="1"/>
          <p:nvPr/>
        </p:nvSpPr>
        <p:spPr>
          <a:xfrm>
            <a:off x="1011502" y="4254409"/>
            <a:ext cx="4876342" cy="1815882"/>
          </a:xfrm>
          <a:prstGeom prst="rect">
            <a:avLst/>
          </a:prstGeom>
          <a:noFill/>
        </p:spPr>
        <p:txBody>
          <a:bodyPr wrap="square">
            <a:spAutoFit/>
          </a:bodyPr>
          <a:lstStyle/>
          <a:p>
            <a:r>
              <a:rPr lang="en-GB" sz="1600" dirty="0"/>
              <a:t>Professor and Doctor of Science with over 25 years of expertise in medical diagnostics and oncology research. Scientific lead for medical AI projects, author of numerous scientific publications, and co-author of patents. </a:t>
            </a:r>
          </a:p>
          <a:p>
            <a:r>
              <a:rPr lang="en-GB" sz="1600" dirty="0"/>
              <a:t>Graduate of </a:t>
            </a:r>
            <a:r>
              <a:rPr lang="en-GB" sz="1600" dirty="0" err="1"/>
              <a:t>Sechenov</a:t>
            </a:r>
            <a:r>
              <a:rPr lang="en-GB" sz="1600" dirty="0"/>
              <a:t> First Moscow State Medical University.</a:t>
            </a:r>
          </a:p>
          <a:p>
            <a:r>
              <a:rPr lang="en-GB" sz="1600" dirty="0"/>
              <a:t>Speaker </a:t>
            </a:r>
            <a:r>
              <a:rPr lang="en-US" sz="1600" dirty="0"/>
              <a:t>at</a:t>
            </a:r>
            <a:r>
              <a:rPr lang="en-GB" sz="1600" dirty="0"/>
              <a:t> multiple conferences. Author of multiple publications.</a:t>
            </a:r>
          </a:p>
        </p:txBody>
      </p:sp>
      <p:pic>
        <p:nvPicPr>
          <p:cNvPr id="12" name="Picture 11" descr="A person in a white coat&#10;&#10;Description automatically generated">
            <a:extLst>
              <a:ext uri="{FF2B5EF4-FFF2-40B4-BE49-F238E27FC236}">
                <a16:creationId xmlns:a16="http://schemas.microsoft.com/office/drawing/2014/main" id="{F2CC03A4-3223-77C7-19E7-1A2D1A9C0488}"/>
              </a:ext>
            </a:extLst>
          </p:cNvPr>
          <p:cNvPicPr>
            <a:picLocks noChangeAspect="1"/>
          </p:cNvPicPr>
          <p:nvPr/>
        </p:nvPicPr>
        <p:blipFill>
          <a:blip r:embed="rId6"/>
          <a:stretch>
            <a:fillRect/>
          </a:stretch>
        </p:blipFill>
        <p:spPr>
          <a:xfrm>
            <a:off x="2284731" y="1920658"/>
            <a:ext cx="1968625" cy="1968625"/>
          </a:xfrm>
          <a:prstGeom prst="rect">
            <a:avLst/>
          </a:prstGeom>
        </p:spPr>
      </p:pic>
      <p:sp>
        <p:nvSpPr>
          <p:cNvPr id="7" name="Rectangle 6">
            <a:extLst>
              <a:ext uri="{FF2B5EF4-FFF2-40B4-BE49-F238E27FC236}">
                <a16:creationId xmlns:a16="http://schemas.microsoft.com/office/drawing/2014/main" id="{6D4385ED-5C91-3A7E-B2DE-1CC1DE95FA5D}"/>
              </a:ext>
            </a:extLst>
          </p:cNvPr>
          <p:cNvSpPr/>
          <p:nvPr/>
        </p:nvSpPr>
        <p:spPr>
          <a:xfrm>
            <a:off x="6400801" y="0"/>
            <a:ext cx="5791200"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C5A373-F261-33F5-FDED-6A251B3BC6A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400801" y="1404707"/>
            <a:ext cx="5791199" cy="4132364"/>
          </a:xfrm>
          <a:prstGeom prst="rect">
            <a:avLst/>
          </a:prstGeom>
        </p:spPr>
      </p:pic>
    </p:spTree>
    <p:extLst>
      <p:ext uri="{BB962C8B-B14F-4D97-AF65-F5344CB8AC3E}">
        <p14:creationId xmlns:p14="http://schemas.microsoft.com/office/powerpoint/2010/main" val="854165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629D1-49F8-17F2-86AB-9D3F1B508130}"/>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7462DBA-7BF1-6232-E948-0A3C2D5F2CCA}"/>
              </a:ext>
            </a:extLst>
          </p:cNvPr>
          <p:cNvGraphicFramePr>
            <a:graphicFrameLocks noChangeAspect="1"/>
          </p:cNvGraphicFramePr>
          <p:nvPr>
            <p:custDataLst>
              <p:tags r:id="rId1"/>
            </p:custDataLst>
            <p:extLst>
              <p:ext uri="{D42A27DB-BD31-4B8C-83A1-F6EECF244321}">
                <p14:modId xmlns:p14="http://schemas.microsoft.com/office/powerpoint/2010/main" val="268934462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97462DBA-7BF1-6232-E948-0A3C2D5F2CC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1CEA2C-1FED-4489-44F1-B0E3DDD3F566}"/>
              </a:ext>
            </a:extLst>
          </p:cNvPr>
          <p:cNvSpPr>
            <a:spLocks noGrp="1"/>
          </p:cNvSpPr>
          <p:nvPr>
            <p:ph type="title"/>
          </p:nvPr>
        </p:nvSpPr>
        <p:spPr>
          <a:xfrm>
            <a:off x="921124" y="365126"/>
            <a:ext cx="10434264" cy="1190406"/>
          </a:xfrm>
        </p:spPr>
        <p:txBody>
          <a:bodyPr vert="horz"/>
          <a:lstStyle/>
          <a:p>
            <a:r>
              <a:rPr lang="en-US" dirty="0"/>
              <a:t>Conferences  presentations</a:t>
            </a:r>
          </a:p>
        </p:txBody>
      </p:sp>
      <p:sp>
        <p:nvSpPr>
          <p:cNvPr id="14" name="TextBox 13">
            <a:extLst>
              <a:ext uri="{FF2B5EF4-FFF2-40B4-BE49-F238E27FC236}">
                <a16:creationId xmlns:a16="http://schemas.microsoft.com/office/drawing/2014/main" id="{EC255AC7-DE90-AD51-41E9-65282C78E479}"/>
              </a:ext>
            </a:extLst>
          </p:cNvPr>
          <p:cNvSpPr txBox="1"/>
          <p:nvPr/>
        </p:nvSpPr>
        <p:spPr>
          <a:xfrm>
            <a:off x="697771" y="2622307"/>
            <a:ext cx="3277251" cy="3416320"/>
          </a:xfrm>
          <a:prstGeom prst="rect">
            <a:avLst/>
          </a:prstGeom>
          <a:noFill/>
        </p:spPr>
        <p:txBody>
          <a:bodyPr wrap="square" rtlCol="0">
            <a:spAutoFit/>
          </a:bodyPr>
          <a:lstStyle/>
          <a:p>
            <a:r>
              <a:rPr lang="en-US" i="1"/>
              <a:t>Berchenko G., Fedosova N.</a:t>
            </a:r>
            <a:endParaRPr lang="ru-RU" i="1"/>
          </a:p>
          <a:p>
            <a:endParaRPr lang="en-GB"/>
          </a:p>
          <a:p>
            <a:r>
              <a:rPr lang="en-GB"/>
              <a:t>SICOT 2024 </a:t>
            </a:r>
            <a:r>
              <a:rPr lang="en-GB" err="1"/>
              <a:t>Belgrad</a:t>
            </a:r>
            <a:endParaRPr lang="en-GB"/>
          </a:p>
          <a:p>
            <a:endParaRPr lang="en-GB"/>
          </a:p>
          <a:p>
            <a:r>
              <a:rPr lang="en-GB" b="1">
                <a:solidFill>
                  <a:schemeClr val="accent1"/>
                </a:solidFill>
              </a:rPr>
              <a:t>Mathematical model of neural network for quantitative determination of </a:t>
            </a:r>
            <a:r>
              <a:rPr lang="en-GB" b="1" err="1">
                <a:solidFill>
                  <a:schemeClr val="accent1"/>
                </a:solidFill>
              </a:rPr>
              <a:t>tumor</a:t>
            </a:r>
            <a:r>
              <a:rPr lang="en-GB" b="1">
                <a:solidFill>
                  <a:schemeClr val="accent1"/>
                </a:solidFill>
              </a:rPr>
              <a:t> proliferative activity based on the expression of Ki-67 antigen development</a:t>
            </a:r>
          </a:p>
          <a:p>
            <a:br>
              <a:rPr lang="en-GB"/>
            </a:br>
            <a:endParaRPr lang="en-GB"/>
          </a:p>
        </p:txBody>
      </p:sp>
      <p:sp>
        <p:nvSpPr>
          <p:cNvPr id="15" name="TextBox 14">
            <a:extLst>
              <a:ext uri="{FF2B5EF4-FFF2-40B4-BE49-F238E27FC236}">
                <a16:creationId xmlns:a16="http://schemas.microsoft.com/office/drawing/2014/main" id="{58C522A9-E4F8-EBCE-686D-3C9EA2619B82}"/>
              </a:ext>
            </a:extLst>
          </p:cNvPr>
          <p:cNvSpPr txBox="1"/>
          <p:nvPr/>
        </p:nvSpPr>
        <p:spPr>
          <a:xfrm>
            <a:off x="8560282" y="2651028"/>
            <a:ext cx="3336487" cy="2308324"/>
          </a:xfrm>
          <a:prstGeom prst="rect">
            <a:avLst/>
          </a:prstGeom>
          <a:noFill/>
        </p:spPr>
        <p:txBody>
          <a:bodyPr wrap="square" lIns="91440" tIns="45720" rIns="91440" bIns="45720" rtlCol="0" anchor="t">
            <a:spAutoFit/>
          </a:bodyPr>
          <a:lstStyle/>
          <a:p>
            <a:r>
              <a:rPr lang="en-US" i="1"/>
              <a:t>Berchenko G., Fedosova N.</a:t>
            </a:r>
            <a:endParaRPr lang="ru-RU" i="1"/>
          </a:p>
          <a:p>
            <a:endParaRPr lang="en-GB"/>
          </a:p>
          <a:p>
            <a:r>
              <a:rPr lang="en-GB"/>
              <a:t>SICOT 2017 Muscat</a:t>
            </a:r>
          </a:p>
          <a:p>
            <a:endParaRPr lang="en-US"/>
          </a:p>
          <a:p>
            <a:r>
              <a:rPr lang="en-US" b="1">
                <a:solidFill>
                  <a:schemeClr val="accent1"/>
                </a:solidFill>
              </a:rPr>
              <a:t>Digital technologies in the differential diagnosis of benign and malignant bone tumors</a:t>
            </a:r>
          </a:p>
          <a:p>
            <a:endParaRPr lang="en-GB"/>
          </a:p>
        </p:txBody>
      </p:sp>
      <p:sp>
        <p:nvSpPr>
          <p:cNvPr id="17" name="TextBox 16">
            <a:extLst>
              <a:ext uri="{FF2B5EF4-FFF2-40B4-BE49-F238E27FC236}">
                <a16:creationId xmlns:a16="http://schemas.microsoft.com/office/drawing/2014/main" id="{08D7F803-EC61-EB6B-1B09-041929534F5B}"/>
              </a:ext>
            </a:extLst>
          </p:cNvPr>
          <p:cNvSpPr txBox="1"/>
          <p:nvPr/>
        </p:nvSpPr>
        <p:spPr>
          <a:xfrm>
            <a:off x="4598470" y="2651028"/>
            <a:ext cx="3605993" cy="2308324"/>
          </a:xfrm>
          <a:prstGeom prst="rect">
            <a:avLst/>
          </a:prstGeom>
          <a:noFill/>
        </p:spPr>
        <p:txBody>
          <a:bodyPr wrap="square" lIns="91440" tIns="45720" rIns="91440" bIns="45720" rtlCol="0" anchor="t">
            <a:spAutoFit/>
          </a:bodyPr>
          <a:lstStyle/>
          <a:p>
            <a:r>
              <a:rPr lang="en-GB" i="1"/>
              <a:t>Fedosova N. </a:t>
            </a:r>
            <a:r>
              <a:rPr lang="ru-RU" i="1"/>
              <a:t>	</a:t>
            </a:r>
          </a:p>
          <a:p>
            <a:endParaRPr lang="ru-RU"/>
          </a:p>
          <a:p>
            <a:r>
              <a:rPr lang="en-GB"/>
              <a:t>Hungary, Budapest, 2019</a:t>
            </a:r>
            <a:endParaRPr lang="en-US"/>
          </a:p>
          <a:p>
            <a:endParaRPr lang="en-GB"/>
          </a:p>
          <a:p>
            <a:r>
              <a:rPr lang="en-GB" b="1">
                <a:solidFill>
                  <a:schemeClr val="accent1"/>
                </a:solidFill>
              </a:rPr>
              <a:t>IBM Central Europe Leadership Event</a:t>
            </a:r>
          </a:p>
          <a:p>
            <a:r>
              <a:rPr lang="en-GB" b="1">
                <a:solidFill>
                  <a:schemeClr val="accent1"/>
                </a:solidFill>
              </a:rPr>
              <a:t>using IBM Power AI Vision in oncology diagnostic</a:t>
            </a:r>
          </a:p>
          <a:p>
            <a:endParaRPr lang="en-GB"/>
          </a:p>
        </p:txBody>
      </p:sp>
      <p:pic>
        <p:nvPicPr>
          <p:cNvPr id="20" name="Picture 19">
            <a:extLst>
              <a:ext uri="{FF2B5EF4-FFF2-40B4-BE49-F238E27FC236}">
                <a16:creationId xmlns:a16="http://schemas.microsoft.com/office/drawing/2014/main" id="{D8ED689C-FF2F-E4CC-D998-34D9661C7755}"/>
              </a:ext>
            </a:extLst>
          </p:cNvPr>
          <p:cNvPicPr>
            <a:picLocks noChangeAspect="1"/>
          </p:cNvPicPr>
          <p:nvPr/>
        </p:nvPicPr>
        <p:blipFill>
          <a:blip r:embed="rId6"/>
          <a:stretch>
            <a:fillRect/>
          </a:stretch>
        </p:blipFill>
        <p:spPr>
          <a:xfrm>
            <a:off x="9902806" y="182401"/>
            <a:ext cx="1918821" cy="1844159"/>
          </a:xfrm>
          <a:prstGeom prst="rect">
            <a:avLst/>
          </a:prstGeom>
        </p:spPr>
      </p:pic>
    </p:spTree>
    <p:extLst>
      <p:ext uri="{BB962C8B-B14F-4D97-AF65-F5344CB8AC3E}">
        <p14:creationId xmlns:p14="http://schemas.microsoft.com/office/powerpoint/2010/main" val="1602590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27A1937F-9E27-F0CD-7CBB-15EE5287C32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85E20CE-4489-F982-B679-DAB361350C5F}"/>
              </a:ext>
            </a:extLst>
          </p:cNvPr>
          <p:cNvGraphicFramePr>
            <a:graphicFrameLocks noChangeAspect="1"/>
          </p:cNvGraphicFramePr>
          <p:nvPr>
            <p:custDataLst>
              <p:tags r:id="rId1"/>
            </p:custDataLst>
            <p:extLst>
              <p:ext uri="{D42A27DB-BD31-4B8C-83A1-F6EECF244321}">
                <p14:modId xmlns:p14="http://schemas.microsoft.com/office/powerpoint/2010/main" val="30064036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B85E20CE-4489-F982-B679-DAB361350C5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a:extLst>
              <a:ext uri="{FF2B5EF4-FFF2-40B4-BE49-F238E27FC236}">
                <a16:creationId xmlns:a16="http://schemas.microsoft.com/office/drawing/2014/main" id="{E9CE6C6F-15D4-2570-164F-249CA5DEBE44}"/>
              </a:ext>
            </a:extLst>
          </p:cNvPr>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uk-UA" sz="9333" b="1" dirty="0">
                <a:solidFill>
                  <a:schemeClr val="lt1"/>
                </a:solidFill>
              </a:rPr>
              <a:t>1</a:t>
            </a:r>
            <a:r>
              <a:rPr lang="en" sz="9333" b="1" dirty="0">
                <a:solidFill>
                  <a:schemeClr val="lt1"/>
                </a:solidFill>
              </a:rPr>
              <a:t> </a:t>
            </a:r>
            <a:endParaRPr sz="9333" b="1" dirty="0">
              <a:solidFill>
                <a:schemeClr val="lt1"/>
              </a:solidFill>
            </a:endParaRPr>
          </a:p>
        </p:txBody>
      </p:sp>
      <p:sp>
        <p:nvSpPr>
          <p:cNvPr id="18" name="Google Shape;289;p7">
            <a:extLst>
              <a:ext uri="{FF2B5EF4-FFF2-40B4-BE49-F238E27FC236}">
                <a16:creationId xmlns:a16="http://schemas.microsoft.com/office/drawing/2014/main" id="{9BD34B1D-1EE0-B4C5-242F-EE71C65B5200}"/>
              </a:ext>
            </a:extLst>
          </p:cNvPr>
          <p:cNvSpPr txBox="1">
            <a:spLocks noGrp="1"/>
          </p:cNvSpPr>
          <p:nvPr>
            <p:ph type="title"/>
          </p:nvPr>
        </p:nvSpPr>
        <p:spPr>
          <a:xfrm>
            <a:off x="7788737" y="2233400"/>
            <a:ext cx="4298800" cy="2391200"/>
          </a:xfrm>
          <a:prstGeom prst="rect">
            <a:avLst/>
          </a:prstGeom>
          <a:noFill/>
          <a:ln>
            <a:noFill/>
          </a:ln>
        </p:spPr>
        <p:txBody>
          <a:bodyPr spcFirstLastPara="1" vert="horz" wrap="square" lIns="121900" tIns="121900" rIns="121900" bIns="121900" rtlCol="0" anchor="t" anchorCtr="0">
            <a:noAutofit/>
          </a:bodyPr>
          <a:lstStyle/>
          <a:p>
            <a:pPr algn="l"/>
            <a:r>
              <a:rPr lang="en-US" dirty="0">
                <a:solidFill>
                  <a:schemeClr val="tx1"/>
                </a:solidFill>
              </a:rPr>
              <a:t>PROBLEM</a:t>
            </a:r>
            <a:br>
              <a:rPr lang="en-US" dirty="0">
                <a:solidFill>
                  <a:schemeClr val="tx1"/>
                </a:solidFill>
              </a:rPr>
            </a:br>
            <a:r>
              <a:rPr lang="en-US" dirty="0">
                <a:solidFill>
                  <a:schemeClr val="tx1"/>
                </a:solidFill>
              </a:rPr>
              <a:t>STATEMENT</a:t>
            </a:r>
            <a:endParaRPr dirty="0">
              <a:solidFill>
                <a:schemeClr val="tx1"/>
              </a:solidFill>
            </a:endParaRPr>
          </a:p>
        </p:txBody>
      </p:sp>
      <p:sp>
        <p:nvSpPr>
          <p:cNvPr id="19" name="TextBox 18">
            <a:extLst>
              <a:ext uri="{FF2B5EF4-FFF2-40B4-BE49-F238E27FC236}">
                <a16:creationId xmlns:a16="http://schemas.microsoft.com/office/drawing/2014/main" id="{F4EAAA24-9087-257D-9BB7-A1CE022767A3}"/>
              </a:ext>
            </a:extLst>
          </p:cNvPr>
          <p:cNvSpPr txBox="1"/>
          <p:nvPr/>
        </p:nvSpPr>
        <p:spPr>
          <a:xfrm>
            <a:off x="763739" y="1374765"/>
            <a:ext cx="4780518" cy="4420121"/>
          </a:xfrm>
          <a:prstGeom prst="rect">
            <a:avLst/>
          </a:prstGeom>
          <a:noFill/>
        </p:spPr>
        <p:txBody>
          <a:bodyPr wrap="square" rtlCol="0">
            <a:spAutoFit/>
          </a:bodyPr>
          <a:lstStyle/>
          <a:p>
            <a:pPr>
              <a:lnSpc>
                <a:spcPct val="150000"/>
              </a:lnSpc>
              <a:spcBef>
                <a:spcPts val="1200"/>
              </a:spcBef>
            </a:pPr>
            <a:r>
              <a:rPr lang="en-GB" sz="1600" dirty="0"/>
              <a:t>Accurate diagnosis on cancer is one of the most complex areas in clinical oncology due to the rarity, diversity, and heterogeneity of these </a:t>
            </a:r>
            <a:r>
              <a:rPr lang="en-GB" sz="1600" dirty="0" err="1"/>
              <a:t>tumors</a:t>
            </a:r>
            <a:r>
              <a:rPr lang="en-GB" sz="1600" dirty="0"/>
              <a:t>.</a:t>
            </a:r>
          </a:p>
          <a:p>
            <a:pPr>
              <a:lnSpc>
                <a:spcPct val="150000"/>
              </a:lnSpc>
              <a:spcBef>
                <a:spcPts val="1200"/>
              </a:spcBef>
            </a:pPr>
            <a:r>
              <a:rPr lang="en-GB" sz="1600" dirty="0"/>
              <a:t>Current diagnostic processes are time-consuming, require significant manual </a:t>
            </a:r>
            <a:r>
              <a:rPr lang="en-GB" sz="1600" dirty="0" err="1"/>
              <a:t>labor</a:t>
            </a:r>
            <a:r>
              <a:rPr lang="en-GB" sz="1600" dirty="0"/>
              <a:t>, and are subject to expert disagreement, especially in differentiating benign from low-grade malignant tumours.</a:t>
            </a:r>
          </a:p>
          <a:p>
            <a:pPr>
              <a:lnSpc>
                <a:spcPct val="150000"/>
              </a:lnSpc>
              <a:spcBef>
                <a:spcPts val="1200"/>
              </a:spcBef>
            </a:pPr>
            <a:r>
              <a:rPr lang="en-GB" sz="1600" dirty="0"/>
              <a:t>There is a lack of industrial solutions for automated recognition of morphological and histological images using AI, and no high-quality, open-access datasets for histological image analysis.</a:t>
            </a:r>
          </a:p>
        </p:txBody>
      </p:sp>
    </p:spTree>
    <p:extLst>
      <p:ext uri="{BB962C8B-B14F-4D97-AF65-F5344CB8AC3E}">
        <p14:creationId xmlns:p14="http://schemas.microsoft.com/office/powerpoint/2010/main" val="160829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5E1-F4D1-9999-BF87-3452844ACEC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EA99F5-1A3D-2B43-60E7-0A22DDBF679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FEEA99F5-1A3D-2B43-60E7-0A22DDBF67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AFB0C7-9670-0AA5-F219-8AE4417BE840}"/>
              </a:ext>
            </a:extLst>
          </p:cNvPr>
          <p:cNvSpPr>
            <a:spLocks noGrp="1"/>
          </p:cNvSpPr>
          <p:nvPr>
            <p:ph type="title"/>
          </p:nvPr>
        </p:nvSpPr>
        <p:spPr>
          <a:xfrm>
            <a:off x="921124" y="365126"/>
            <a:ext cx="10434264" cy="1190406"/>
          </a:xfrm>
        </p:spPr>
        <p:txBody>
          <a:bodyPr vert="horz"/>
          <a:lstStyle/>
          <a:p>
            <a:r>
              <a:rPr lang="en-US"/>
              <a:t>Our publications</a:t>
            </a:r>
          </a:p>
        </p:txBody>
      </p:sp>
      <p:sp>
        <p:nvSpPr>
          <p:cNvPr id="11" name="TextBox 10">
            <a:extLst>
              <a:ext uri="{FF2B5EF4-FFF2-40B4-BE49-F238E27FC236}">
                <a16:creationId xmlns:a16="http://schemas.microsoft.com/office/drawing/2014/main" id="{1244083F-4DB5-6660-F292-94351139E33C}"/>
              </a:ext>
            </a:extLst>
          </p:cNvPr>
          <p:cNvSpPr txBox="1"/>
          <p:nvPr/>
        </p:nvSpPr>
        <p:spPr>
          <a:xfrm>
            <a:off x="999180" y="2135352"/>
            <a:ext cx="4760481" cy="1347677"/>
          </a:xfrm>
          <a:prstGeom prst="rect">
            <a:avLst/>
          </a:prstGeom>
          <a:noFill/>
        </p:spPr>
        <p:txBody>
          <a:bodyPr wrap="square" rtlCol="0">
            <a:spAutoFit/>
          </a:bodyPr>
          <a:lstStyle/>
          <a:p>
            <a:pPr>
              <a:lnSpc>
                <a:spcPct val="150000"/>
              </a:lnSpc>
            </a:pPr>
            <a:r>
              <a:rPr lang="en-US" sz="1400">
                <a:solidFill>
                  <a:schemeClr val="tx1"/>
                </a:solidFill>
              </a:rPr>
              <a:t>Berchenko, G. N., Fedosova, N. V., Kochan, M. G., &amp; Mashoshin, D. V. (2024). </a:t>
            </a:r>
            <a:r>
              <a:rPr lang="en-US" sz="1400" b="1">
                <a:solidFill>
                  <a:schemeClr val="accent1"/>
                </a:solidFill>
              </a:rPr>
              <a:t>Neural network model development for detecting atypical mitoses in histological slides</a:t>
            </a:r>
            <a:r>
              <a:rPr lang="en-US" sz="1400">
                <a:solidFill>
                  <a:schemeClr val="tx1"/>
                </a:solidFill>
              </a:rPr>
              <a:t>. </a:t>
            </a:r>
            <a:r>
              <a:rPr lang="en-US" sz="1400" i="1">
                <a:solidFill>
                  <a:schemeClr val="tx1"/>
                </a:solidFill>
              </a:rPr>
              <a:t>N.N. Priorov Journal of Traumatology and Orthopedics, 31</a:t>
            </a:r>
            <a:r>
              <a:rPr lang="en-US" sz="1400">
                <a:solidFill>
                  <a:schemeClr val="tx1"/>
                </a:solidFill>
              </a:rPr>
              <a:t>(3), 337–349. </a:t>
            </a:r>
            <a:r>
              <a:rPr lang="en-US" sz="1400"/>
              <a:t>https://doi.org/10.17816/vto626361</a:t>
            </a:r>
          </a:p>
        </p:txBody>
      </p:sp>
      <p:sp>
        <p:nvSpPr>
          <p:cNvPr id="12" name="TextBox 11">
            <a:extLst>
              <a:ext uri="{FF2B5EF4-FFF2-40B4-BE49-F238E27FC236}">
                <a16:creationId xmlns:a16="http://schemas.microsoft.com/office/drawing/2014/main" id="{0BB14CC9-D988-563E-7175-F43E277B3466}"/>
              </a:ext>
            </a:extLst>
          </p:cNvPr>
          <p:cNvSpPr txBox="1"/>
          <p:nvPr/>
        </p:nvSpPr>
        <p:spPr>
          <a:xfrm>
            <a:off x="999181" y="4343515"/>
            <a:ext cx="4760480" cy="1670842"/>
          </a:xfrm>
          <a:prstGeom prst="rect">
            <a:avLst/>
          </a:prstGeom>
          <a:noFill/>
        </p:spPr>
        <p:txBody>
          <a:bodyPr wrap="square" rtlCol="0">
            <a:spAutoFit/>
          </a:bodyPr>
          <a:lstStyle/>
          <a:p>
            <a:pPr>
              <a:lnSpc>
                <a:spcPct val="150000"/>
              </a:lnSpc>
            </a:pPr>
            <a:r>
              <a:rPr lang="en-US" sz="1400"/>
              <a:t>Fedosova, N. V., Berchenko, G. N., &amp; Mashoshin, D. V. (2021). </a:t>
            </a:r>
            <a:r>
              <a:rPr lang="en-US" sz="1400" b="1">
                <a:solidFill>
                  <a:schemeClr val="accent1"/>
                </a:solidFill>
              </a:rPr>
              <a:t>Development of the mathematical model neural network for morphological assessment of repair and remodeling of bone defect</a:t>
            </a:r>
            <a:r>
              <a:rPr lang="en-US" sz="1400"/>
              <a:t>. Mathematical Modeling, 33(9), 22–34. https://doi.org/10.20948/mm-2021-09-02</a:t>
            </a:r>
            <a:endParaRPr lang="ru-RU" sz="1400"/>
          </a:p>
        </p:txBody>
      </p:sp>
      <p:sp>
        <p:nvSpPr>
          <p:cNvPr id="13" name="TextBox 12">
            <a:extLst>
              <a:ext uri="{FF2B5EF4-FFF2-40B4-BE49-F238E27FC236}">
                <a16:creationId xmlns:a16="http://schemas.microsoft.com/office/drawing/2014/main" id="{7EE2B55A-EB1B-5B04-14F8-E5F8D4FC8530}"/>
              </a:ext>
            </a:extLst>
          </p:cNvPr>
          <p:cNvSpPr txBox="1"/>
          <p:nvPr/>
        </p:nvSpPr>
        <p:spPr>
          <a:xfrm>
            <a:off x="6592408" y="2038577"/>
            <a:ext cx="4600409" cy="1670842"/>
          </a:xfrm>
          <a:prstGeom prst="rect">
            <a:avLst/>
          </a:prstGeom>
          <a:noFill/>
        </p:spPr>
        <p:txBody>
          <a:bodyPr wrap="square" rtlCol="0">
            <a:spAutoFit/>
          </a:bodyPr>
          <a:lstStyle/>
          <a:p>
            <a:pPr>
              <a:lnSpc>
                <a:spcPct val="150000"/>
              </a:lnSpc>
            </a:pPr>
            <a:r>
              <a:rPr lang="en-US" sz="1400"/>
              <a:t>Fedosova, N. V., Berchenko, G. N., Shugaeva, O. B., Mashoshin, D. V., &amp; Kochan, M. G. (2024). </a:t>
            </a:r>
            <a:r>
              <a:rPr lang="en-US" sz="1400" b="1">
                <a:solidFill>
                  <a:schemeClr val="accent1"/>
                </a:solidFill>
              </a:rPr>
              <a:t>The influence of CNN architecture, image size and quality to object detection model on histological specimens</a:t>
            </a:r>
            <a:r>
              <a:rPr lang="en-US" sz="1400"/>
              <a:t>. </a:t>
            </a:r>
            <a:r>
              <a:rPr lang="en-US" sz="1400" i="1"/>
              <a:t>N.N. Priorov Journal of Traumatology and Orthopedics, 31</a:t>
            </a:r>
            <a:r>
              <a:rPr lang="en-US" sz="1400"/>
              <a:t>(4).. https://doi.org/10.17816/vto637087</a:t>
            </a:r>
          </a:p>
        </p:txBody>
      </p:sp>
      <p:sp>
        <p:nvSpPr>
          <p:cNvPr id="14" name="TextBox 13">
            <a:extLst>
              <a:ext uri="{FF2B5EF4-FFF2-40B4-BE49-F238E27FC236}">
                <a16:creationId xmlns:a16="http://schemas.microsoft.com/office/drawing/2014/main" id="{5385D40B-613B-70B5-09A1-1B01F7AA88CE}"/>
              </a:ext>
            </a:extLst>
          </p:cNvPr>
          <p:cNvSpPr txBox="1"/>
          <p:nvPr/>
        </p:nvSpPr>
        <p:spPr>
          <a:xfrm>
            <a:off x="6592408" y="4243853"/>
            <a:ext cx="4504317" cy="1670842"/>
          </a:xfrm>
          <a:prstGeom prst="rect">
            <a:avLst/>
          </a:prstGeom>
          <a:noFill/>
        </p:spPr>
        <p:txBody>
          <a:bodyPr wrap="square" rtlCol="0">
            <a:spAutoFit/>
          </a:bodyPr>
          <a:lstStyle/>
          <a:p>
            <a:pPr>
              <a:lnSpc>
                <a:spcPct val="150000"/>
              </a:lnSpc>
            </a:pPr>
            <a:r>
              <a:rPr lang="en-US" sz="1400"/>
              <a:t>Berchenko, G. N., Braylovskya, T. V., Fedosova, N. V., &amp; Tangieva, Z. A. (2021). </a:t>
            </a:r>
            <a:r>
              <a:rPr lang="en-US" sz="1400" b="1">
                <a:solidFill>
                  <a:schemeClr val="accent1"/>
                </a:solidFill>
              </a:rPr>
              <a:t>Application of neural network for morphological assessment of revascularized autograft remodeling at the stage of implant placement in jaw defects</a:t>
            </a:r>
            <a:r>
              <a:rPr lang="en-US" sz="1400"/>
              <a:t>. </a:t>
            </a:r>
            <a:r>
              <a:rPr lang="en-US" sz="1400" i="1"/>
              <a:t>Parodontologiya, 26</a:t>
            </a:r>
            <a:r>
              <a:rPr lang="en-US" sz="1400"/>
              <a:t>(3), 188–196. https://doi.org/10.33925/1683-3759-2021-26-3-188-196</a:t>
            </a:r>
            <a:endParaRPr lang="ru-RU" sz="1400"/>
          </a:p>
        </p:txBody>
      </p:sp>
      <p:cxnSp>
        <p:nvCxnSpPr>
          <p:cNvPr id="16" name="Straight Connector 15">
            <a:extLst>
              <a:ext uri="{FF2B5EF4-FFF2-40B4-BE49-F238E27FC236}">
                <a16:creationId xmlns:a16="http://schemas.microsoft.com/office/drawing/2014/main" id="{8350487E-D7B0-FE2B-F294-4058467B39E8}"/>
              </a:ext>
            </a:extLst>
          </p:cNvPr>
          <p:cNvCxnSpPr>
            <a:cxnSpLocks/>
          </p:cNvCxnSpPr>
          <p:nvPr/>
        </p:nvCxnSpPr>
        <p:spPr>
          <a:xfrm>
            <a:off x="1973766" y="4092498"/>
            <a:ext cx="7929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AC829C-CBC1-E92E-C990-241217C6851C}"/>
              </a:ext>
            </a:extLst>
          </p:cNvPr>
          <p:cNvCxnSpPr/>
          <p:nvPr/>
        </p:nvCxnSpPr>
        <p:spPr>
          <a:xfrm>
            <a:off x="6107151" y="2575932"/>
            <a:ext cx="0" cy="287701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74A52F5-C8DF-680D-D14C-F661FF88956A}"/>
              </a:ext>
            </a:extLst>
          </p:cNvPr>
          <p:cNvSpPr txBox="1"/>
          <p:nvPr/>
        </p:nvSpPr>
        <p:spPr>
          <a:xfrm>
            <a:off x="7429338" y="6294715"/>
            <a:ext cx="3763479" cy="461665"/>
          </a:xfrm>
          <a:prstGeom prst="rect">
            <a:avLst/>
          </a:prstGeom>
          <a:noFill/>
        </p:spPr>
        <p:txBody>
          <a:bodyPr wrap="square" rtlCol="0">
            <a:spAutoFit/>
          </a:bodyPr>
          <a:lstStyle/>
          <a:p>
            <a:pPr algn="r"/>
            <a:r>
              <a:rPr lang="en-US" sz="1200" i="1"/>
              <a:t>Contact our side to get more information about our publications: </a:t>
            </a:r>
            <a:br>
              <a:rPr lang="en-US" sz="1200" i="1"/>
            </a:br>
            <a:r>
              <a:rPr lang="en-US" sz="1200" i="1"/>
              <a:t>https://www.megaitex.com/</a:t>
            </a:r>
          </a:p>
        </p:txBody>
      </p:sp>
    </p:spTree>
    <p:extLst>
      <p:ext uri="{BB962C8B-B14F-4D97-AF65-F5344CB8AC3E}">
        <p14:creationId xmlns:p14="http://schemas.microsoft.com/office/powerpoint/2010/main" val="1293688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5E1-F4D1-9999-BF87-3452844ACEC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EA99F5-1A3D-2B43-60E7-0A22DDBF679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FEEA99F5-1A3D-2B43-60E7-0A22DDBF67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3AC5FB8-3B6B-53E3-740E-BBAB1A3D3466}"/>
              </a:ext>
            </a:extLst>
          </p:cNvPr>
          <p:cNvSpPr txBox="1"/>
          <p:nvPr/>
        </p:nvSpPr>
        <p:spPr>
          <a:xfrm>
            <a:off x="921124" y="2415535"/>
            <a:ext cx="4710242" cy="2862322"/>
          </a:xfrm>
          <a:prstGeom prst="rect">
            <a:avLst/>
          </a:prstGeom>
          <a:noFill/>
        </p:spPr>
        <p:txBody>
          <a:bodyPr wrap="square" rtlCol="0">
            <a:spAutoFit/>
          </a:bodyPr>
          <a:lstStyle/>
          <a:p>
            <a:pPr>
              <a:lnSpc>
                <a:spcPct val="150000"/>
              </a:lnSpc>
            </a:pPr>
            <a:r>
              <a:rPr lang="en-US" sz="2800" i="1" dirty="0"/>
              <a:t>Ask</a:t>
            </a:r>
            <a:r>
              <a:rPr lang="en-US" sz="2400" dirty="0"/>
              <a:t> </a:t>
            </a:r>
            <a:r>
              <a:rPr lang="en-US" sz="2800" b="1" i="1" dirty="0"/>
              <a:t>4.250 M</a:t>
            </a:r>
            <a:r>
              <a:rPr lang="en-US" sz="2400" b="1" dirty="0"/>
              <a:t> </a:t>
            </a:r>
            <a:r>
              <a:rPr lang="en-US" sz="2400" dirty="0"/>
              <a:t>+ </a:t>
            </a:r>
            <a:r>
              <a:rPr lang="en-US" sz="2800" b="1" i="1" dirty="0"/>
              <a:t>clinical trial costs  </a:t>
            </a:r>
            <a:r>
              <a:rPr lang="en-US" sz="2400" dirty="0"/>
              <a:t>for </a:t>
            </a:r>
            <a:r>
              <a:rPr lang="en-US" sz="2800" i="1" dirty="0"/>
              <a:t>2 years run rate</a:t>
            </a:r>
            <a:r>
              <a:rPr lang="en-US" sz="2400" dirty="0"/>
              <a:t>.</a:t>
            </a:r>
          </a:p>
          <a:p>
            <a:pPr>
              <a:lnSpc>
                <a:spcPct val="150000"/>
              </a:lnSpc>
            </a:pPr>
            <a:endParaRPr lang="en-US" sz="2400" dirty="0"/>
          </a:p>
          <a:p>
            <a:pPr>
              <a:lnSpc>
                <a:spcPct val="150000"/>
              </a:lnSpc>
            </a:pPr>
            <a:r>
              <a:rPr lang="en-US" sz="2800" b="1" i="1" dirty="0"/>
              <a:t>Run rate $176k a month</a:t>
            </a:r>
            <a:r>
              <a:rPr lang="en-US" sz="2800" i="1" dirty="0"/>
              <a:t>. </a:t>
            </a:r>
          </a:p>
          <a:p>
            <a:endParaRPr lang="en-GB" dirty="0"/>
          </a:p>
        </p:txBody>
      </p:sp>
      <p:graphicFrame>
        <p:nvGraphicFramePr>
          <p:cNvPr id="4" name="Table 3">
            <a:extLst>
              <a:ext uri="{FF2B5EF4-FFF2-40B4-BE49-F238E27FC236}">
                <a16:creationId xmlns:a16="http://schemas.microsoft.com/office/drawing/2014/main" id="{A4FD10A9-763D-D32A-E3D8-A6BED9CBAC82}"/>
              </a:ext>
            </a:extLst>
          </p:cNvPr>
          <p:cNvGraphicFramePr>
            <a:graphicFrameLocks noGrp="1"/>
          </p:cNvGraphicFramePr>
          <p:nvPr>
            <p:extLst>
              <p:ext uri="{D42A27DB-BD31-4B8C-83A1-F6EECF244321}">
                <p14:modId xmlns:p14="http://schemas.microsoft.com/office/powerpoint/2010/main" val="2059247335"/>
              </p:ext>
            </p:extLst>
          </p:nvPr>
        </p:nvGraphicFramePr>
        <p:xfrm>
          <a:off x="5961795" y="2704142"/>
          <a:ext cx="5229726" cy="724858"/>
        </p:xfrm>
        <a:graphic>
          <a:graphicData uri="http://schemas.openxmlformats.org/drawingml/2006/table">
            <a:tbl>
              <a:tblPr bandCol="1">
                <a:tableStyleId>{2D5ABB26-0587-4C30-8999-92F81FD0307C}</a:tableStyleId>
              </a:tblPr>
              <a:tblGrid>
                <a:gridCol w="2460181">
                  <a:extLst>
                    <a:ext uri="{9D8B030D-6E8A-4147-A177-3AD203B41FA5}">
                      <a16:colId xmlns:a16="http://schemas.microsoft.com/office/drawing/2014/main" val="192191940"/>
                    </a:ext>
                  </a:extLst>
                </a:gridCol>
                <a:gridCol w="1355310">
                  <a:extLst>
                    <a:ext uri="{9D8B030D-6E8A-4147-A177-3AD203B41FA5}">
                      <a16:colId xmlns:a16="http://schemas.microsoft.com/office/drawing/2014/main" val="2756884168"/>
                    </a:ext>
                  </a:extLst>
                </a:gridCol>
                <a:gridCol w="1414235">
                  <a:extLst>
                    <a:ext uri="{9D8B030D-6E8A-4147-A177-3AD203B41FA5}">
                      <a16:colId xmlns:a16="http://schemas.microsoft.com/office/drawing/2014/main" val="2285461436"/>
                    </a:ext>
                  </a:extLst>
                </a:gridCol>
              </a:tblGrid>
              <a:tr h="362429">
                <a:tc>
                  <a:txBody>
                    <a:bodyPr/>
                    <a:lstStyle/>
                    <a:p>
                      <a:pPr algn="ctr" fontAlgn="b"/>
                      <a:r>
                        <a:rPr lang="en-US" sz="2000" b="1" u="none" strike="noStrike">
                          <a:effectLst/>
                        </a:rPr>
                        <a:t>P&amp;L $25</a:t>
                      </a:r>
                      <a:endParaRPr lang="en-US" sz="2000" b="1" i="0" u="none" strike="noStrike">
                        <a:solidFill>
                          <a:srgbClr val="FFFFFF"/>
                        </a:solidFill>
                        <a:effectLst/>
                        <a:latin typeface="Aptos Narrow" panose="020B00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u="none" strike="noStrike">
                          <a:effectLst/>
                        </a:rPr>
                        <a:t>Year 01</a:t>
                      </a:r>
                      <a:endParaRPr lang="en-US" sz="2000" b="1" i="0" u="none" strike="noStrike">
                        <a:solidFill>
                          <a:srgbClr val="FFFFFF"/>
                        </a:solidFill>
                        <a:effectLst/>
                        <a:latin typeface="Aptos Narrow" panose="020B0004020202020204" pitchFamily="34" charset="0"/>
                      </a:endParaRPr>
                    </a:p>
                  </a:txBody>
                  <a:tcPr marL="9525" marR="9525" marT="9525" marB="0" anchor="ctr">
                    <a:lnL w="3175"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u="none" strike="noStrike">
                          <a:effectLst/>
                        </a:rPr>
                        <a:t>Year 02</a:t>
                      </a:r>
                      <a:endParaRPr lang="en-US" sz="2000" b="1" i="0" u="none" strike="noStrike">
                        <a:solidFill>
                          <a:srgbClr val="FFFFFF"/>
                        </a:solidFill>
                        <a:effectLst/>
                        <a:latin typeface="Aptos Narrow" panose="020B0004020202020204" pitchFamily="34" charset="0"/>
                      </a:endParaRPr>
                    </a:p>
                  </a:txBody>
                  <a:tcPr marL="9525" marR="9525" marT="9525"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961338"/>
                  </a:ext>
                </a:extLst>
              </a:tr>
              <a:tr h="362429">
                <a:tc>
                  <a:txBody>
                    <a:bodyPr/>
                    <a:lstStyle/>
                    <a:p>
                      <a:pPr algn="ctr" fontAlgn="b"/>
                      <a:r>
                        <a:rPr lang="en-US" sz="2000" b="1" u="none" strike="noStrike">
                          <a:effectLst/>
                        </a:rPr>
                        <a:t>Total</a:t>
                      </a:r>
                      <a:endParaRPr lang="en-US" sz="2000" b="1" i="0" u="none" strike="noStrike">
                        <a:solidFill>
                          <a:srgbClr val="000000"/>
                        </a:solidFill>
                        <a:effectLst/>
                        <a:latin typeface="Aptos Narrow" panose="020B0004020202020204" pitchFamily="34" charset="0"/>
                      </a:endParaRPr>
                    </a:p>
                  </a:txBody>
                  <a:tcPr marL="9525" marR="9525" marT="9525"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 $ (2,028,000)</a:t>
                      </a:r>
                      <a:endParaRPr lang="en-US" sz="2000" b="0" i="0" u="none" strike="noStrike">
                        <a:solidFill>
                          <a:srgbClr val="000000"/>
                        </a:solidFill>
                        <a:effectLst/>
                        <a:latin typeface="Aptos Narrow" panose="020B0004020202020204" pitchFamily="34" charset="0"/>
                      </a:endParaRPr>
                    </a:p>
                  </a:txBody>
                  <a:tcPr marL="9525" marR="9525" marT="9525"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u="none" strike="noStrike">
                          <a:effectLst/>
                        </a:rPr>
                        <a:t> $ (336,000)</a:t>
                      </a:r>
                      <a:endParaRPr lang="en-US" sz="2000" b="0" i="0" u="none" strike="noStrike">
                        <a:solidFill>
                          <a:srgbClr val="000000"/>
                        </a:solidFill>
                        <a:effectLst/>
                        <a:latin typeface="Aptos Narrow" panose="020B0004020202020204" pitchFamily="34" charset="0"/>
                      </a:endParaRPr>
                    </a:p>
                  </a:txBody>
                  <a:tcPr marL="9525" marR="9525" marT="9525"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5203528"/>
                  </a:ext>
                </a:extLst>
              </a:tr>
            </a:tbl>
          </a:graphicData>
        </a:graphic>
      </p:graphicFrame>
      <p:sp>
        <p:nvSpPr>
          <p:cNvPr id="5" name="Google Shape;305;p9">
            <a:extLst>
              <a:ext uri="{FF2B5EF4-FFF2-40B4-BE49-F238E27FC236}">
                <a16:creationId xmlns:a16="http://schemas.microsoft.com/office/drawing/2014/main" id="{A7815796-C3B9-F6C0-44FB-C8E474E9AA58}"/>
              </a:ext>
            </a:extLst>
          </p:cNvPr>
          <p:cNvSpPr txBox="1">
            <a:spLocks/>
          </p:cNvSpPr>
          <p:nvPr/>
        </p:nvSpPr>
        <p:spPr>
          <a:xfrm>
            <a:off x="537882" y="-3248"/>
            <a:ext cx="1714663" cy="12236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pPr algn="r">
              <a:lnSpc>
                <a:spcPct val="100000"/>
              </a:lnSpc>
              <a:spcBef>
                <a:spcPts val="0"/>
              </a:spcBef>
              <a:buSzPts val="3200"/>
            </a:pPr>
            <a:r>
              <a:rPr lang="en" sz="9333" b="1" dirty="0">
                <a:solidFill>
                  <a:schemeClr val="bg2">
                    <a:lumMod val="90000"/>
                  </a:schemeClr>
                </a:solidFill>
              </a:rPr>
              <a:t>11 </a:t>
            </a:r>
          </a:p>
        </p:txBody>
      </p:sp>
      <p:sp>
        <p:nvSpPr>
          <p:cNvPr id="2" name="Title 1">
            <a:extLst>
              <a:ext uri="{FF2B5EF4-FFF2-40B4-BE49-F238E27FC236}">
                <a16:creationId xmlns:a16="http://schemas.microsoft.com/office/drawing/2014/main" id="{D1AFB0C7-9670-0AA5-F219-8AE4417BE840}"/>
              </a:ext>
            </a:extLst>
          </p:cNvPr>
          <p:cNvSpPr>
            <a:spLocks noGrp="1"/>
          </p:cNvSpPr>
          <p:nvPr>
            <p:ph type="title"/>
          </p:nvPr>
        </p:nvSpPr>
        <p:spPr>
          <a:xfrm>
            <a:off x="1438506" y="365126"/>
            <a:ext cx="9916881" cy="1190406"/>
          </a:xfrm>
        </p:spPr>
        <p:txBody>
          <a:bodyPr vert="horz"/>
          <a:lstStyle/>
          <a:p>
            <a:r>
              <a:rPr lang="en-US" dirty="0"/>
              <a:t>Financial</a:t>
            </a:r>
          </a:p>
        </p:txBody>
      </p:sp>
    </p:spTree>
    <p:extLst>
      <p:ext uri="{BB962C8B-B14F-4D97-AF65-F5344CB8AC3E}">
        <p14:creationId xmlns:p14="http://schemas.microsoft.com/office/powerpoint/2010/main" val="1807104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4966447" y="2210760"/>
            <a:ext cx="6238688" cy="671313"/>
          </a:xfrm>
        </p:spPr>
        <p:txBody>
          <a:bodyPr/>
          <a:lstStyle/>
          <a:p>
            <a:pPr algn="ctr"/>
            <a:r>
              <a:rPr lang="en-US"/>
              <a:t>Thank you</a:t>
            </a:r>
          </a:p>
        </p:txBody>
      </p:sp>
      <p:pic>
        <p:nvPicPr>
          <p:cNvPr id="6" name="Picture Placeholder 5" descr="A view of a bridge from below">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214" r="214"/>
          <a:stretch/>
        </p:blipFill>
        <p:spPr>
          <a:xfrm>
            <a:off x="0" y="3188"/>
            <a:ext cx="4966447" cy="6876075"/>
          </a:xfrm>
        </p:spPr>
      </p:pic>
      <p:sp>
        <p:nvSpPr>
          <p:cNvPr id="4" name="TextBox 3">
            <a:extLst>
              <a:ext uri="{FF2B5EF4-FFF2-40B4-BE49-F238E27FC236}">
                <a16:creationId xmlns:a16="http://schemas.microsoft.com/office/drawing/2014/main" id="{65AED2D9-043C-E190-D691-6B5FA5CB4222}"/>
              </a:ext>
            </a:extLst>
          </p:cNvPr>
          <p:cNvSpPr txBox="1"/>
          <p:nvPr/>
        </p:nvSpPr>
        <p:spPr>
          <a:xfrm>
            <a:off x="4966447" y="3655099"/>
            <a:ext cx="6238688" cy="646331"/>
          </a:xfrm>
          <a:prstGeom prst="rect">
            <a:avLst/>
          </a:prstGeom>
          <a:noFill/>
        </p:spPr>
        <p:txBody>
          <a:bodyPr wrap="square" rtlCol="0">
            <a:spAutoFit/>
          </a:bodyPr>
          <a:lstStyle/>
          <a:p>
            <a:r>
              <a:rPr lang="en-US"/>
              <a:t>Feel free to contact us in case of any questions: </a:t>
            </a:r>
            <a:r>
              <a:rPr lang="en-US" b="1" i="1" err="1"/>
              <a:t>Sales@MegAITex.com</a:t>
            </a:r>
            <a:r>
              <a:rPr lang="en-US" b="1" i="1"/>
              <a:t> </a:t>
            </a:r>
          </a:p>
          <a:p>
            <a:endParaRPr lang="en-US"/>
          </a:p>
        </p:txBody>
      </p:sp>
      <p:sp>
        <p:nvSpPr>
          <p:cNvPr id="8" name="TextBox 7">
            <a:extLst>
              <a:ext uri="{FF2B5EF4-FFF2-40B4-BE49-F238E27FC236}">
                <a16:creationId xmlns:a16="http://schemas.microsoft.com/office/drawing/2014/main" id="{12896CE0-282F-9939-9A79-1EA65EE51B8D}"/>
              </a:ext>
            </a:extLst>
          </p:cNvPr>
          <p:cNvSpPr txBox="1"/>
          <p:nvPr/>
        </p:nvSpPr>
        <p:spPr>
          <a:xfrm>
            <a:off x="7225555" y="4116764"/>
            <a:ext cx="3763479" cy="369332"/>
          </a:xfrm>
          <a:prstGeom prst="rect">
            <a:avLst/>
          </a:prstGeom>
          <a:noFill/>
        </p:spPr>
        <p:txBody>
          <a:bodyPr wrap="square" rtlCol="0">
            <a:spAutoFit/>
          </a:bodyPr>
          <a:lstStyle/>
          <a:p>
            <a:pPr algn="r"/>
            <a:r>
              <a:rPr lang="en-US"/>
              <a:t>Our site </a:t>
            </a:r>
            <a:r>
              <a:rPr lang="en-US" b="1"/>
              <a:t>https://www.megaitex.com/</a:t>
            </a:r>
          </a:p>
        </p:txBody>
      </p:sp>
    </p:spTree>
    <p:extLst>
      <p:ext uri="{BB962C8B-B14F-4D97-AF65-F5344CB8AC3E}">
        <p14:creationId xmlns:p14="http://schemas.microsoft.com/office/powerpoint/2010/main" val="3043070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5E1-F4D1-9999-BF87-3452844ACEC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EA99F5-1A3D-2B43-60E7-0A22DDBF679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FEEA99F5-1A3D-2B43-60E7-0A22DDBF67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AFB0C7-9670-0AA5-F219-8AE4417BE840}"/>
              </a:ext>
            </a:extLst>
          </p:cNvPr>
          <p:cNvSpPr>
            <a:spLocks noGrp="1"/>
          </p:cNvSpPr>
          <p:nvPr>
            <p:ph type="title"/>
          </p:nvPr>
        </p:nvSpPr>
        <p:spPr>
          <a:xfrm>
            <a:off x="921124" y="365126"/>
            <a:ext cx="10434264" cy="1190406"/>
          </a:xfrm>
        </p:spPr>
        <p:txBody>
          <a:bodyPr vert="horz"/>
          <a:lstStyle/>
          <a:p>
            <a:r>
              <a:rPr lang="en-US"/>
              <a:t>Appendix</a:t>
            </a:r>
          </a:p>
        </p:txBody>
      </p:sp>
    </p:spTree>
    <p:extLst>
      <p:ext uri="{BB962C8B-B14F-4D97-AF65-F5344CB8AC3E}">
        <p14:creationId xmlns:p14="http://schemas.microsoft.com/office/powerpoint/2010/main" val="2361842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361" y="423745"/>
            <a:ext cx="4285595" cy="655469"/>
          </a:xfrm>
        </p:spPr>
        <p:txBody>
          <a:bodyPr/>
          <a:lstStyle/>
          <a:p>
            <a:pPr>
              <a:lnSpc>
                <a:spcPct val="100000"/>
              </a:lnSpc>
              <a:defRPr sz="3600" b="1"/>
            </a:pPr>
            <a:r>
              <a:rPr lang="en-US" dirty="0"/>
              <a:t>Patient case</a:t>
            </a:r>
            <a:endParaRPr dirty="0"/>
          </a:p>
        </p:txBody>
      </p:sp>
      <p:pic>
        <p:nvPicPr>
          <p:cNvPr id="5" name="Picture 4">
            <a:extLst>
              <a:ext uri="{FF2B5EF4-FFF2-40B4-BE49-F238E27FC236}">
                <a16:creationId xmlns:a16="http://schemas.microsoft.com/office/drawing/2014/main" id="{63AD7BC9-8F47-6815-F5E7-FD4505886FB5}"/>
              </a:ext>
            </a:extLst>
          </p:cNvPr>
          <p:cNvPicPr>
            <a:picLocks noChangeAspect="1"/>
          </p:cNvPicPr>
          <p:nvPr/>
        </p:nvPicPr>
        <p:blipFill>
          <a:blip r:embed="rId2"/>
          <a:stretch>
            <a:fillRect/>
          </a:stretch>
        </p:blipFill>
        <p:spPr>
          <a:xfrm>
            <a:off x="9370919" y="4169352"/>
            <a:ext cx="2495636" cy="2098452"/>
          </a:xfrm>
          <a:prstGeom prst="rect">
            <a:avLst/>
          </a:prstGeom>
        </p:spPr>
      </p:pic>
      <p:sp>
        <p:nvSpPr>
          <p:cNvPr id="7" name="Rounded Rectangle 6">
            <a:extLst>
              <a:ext uri="{FF2B5EF4-FFF2-40B4-BE49-F238E27FC236}">
                <a16:creationId xmlns:a16="http://schemas.microsoft.com/office/drawing/2014/main" id="{641CEEFD-883F-0EB2-F3C7-AA532871EAE0}"/>
              </a:ext>
            </a:extLst>
          </p:cNvPr>
          <p:cNvSpPr/>
          <p:nvPr/>
        </p:nvSpPr>
        <p:spPr>
          <a:xfrm>
            <a:off x="799361" y="1302849"/>
            <a:ext cx="4887761" cy="849947"/>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33-year-old woman with femur pain &amp; tumor growth</a:t>
            </a:r>
            <a:endParaRPr lang="ru-RU" sz="1600" dirty="0">
              <a:solidFill>
                <a:schemeClr val="tx1"/>
              </a:solidFill>
            </a:endParaRPr>
          </a:p>
          <a:p>
            <a:r>
              <a:rPr lang="en-US" sz="1600" dirty="0">
                <a:solidFill>
                  <a:schemeClr val="tx1"/>
                </a:solidFill>
              </a:rPr>
              <a:t>Initial biopsy misinterpreted as benign (fibrous dysplasia)</a:t>
            </a:r>
            <a:endParaRPr lang="ru-RU" sz="1600" dirty="0">
              <a:solidFill>
                <a:schemeClr val="tx1"/>
              </a:solidFill>
            </a:endParaRPr>
          </a:p>
          <a:p>
            <a:r>
              <a:rPr lang="en-US" sz="1600" dirty="0">
                <a:solidFill>
                  <a:schemeClr val="tx1"/>
                </a:solidFill>
              </a:rPr>
              <a:t>Years later: tumor progression → confirmed osteosarcoma G2</a:t>
            </a:r>
            <a:endParaRPr lang="ru-RU" sz="1600" dirty="0">
              <a:solidFill>
                <a:schemeClr val="tx1"/>
              </a:solidFill>
            </a:endParaRPr>
          </a:p>
        </p:txBody>
      </p:sp>
      <p:sp>
        <p:nvSpPr>
          <p:cNvPr id="8" name="Rounded Rectangle 7">
            <a:extLst>
              <a:ext uri="{FF2B5EF4-FFF2-40B4-BE49-F238E27FC236}">
                <a16:creationId xmlns:a16="http://schemas.microsoft.com/office/drawing/2014/main" id="{8F132563-E982-EB99-E9B3-58EC1345EB82}"/>
              </a:ext>
            </a:extLst>
          </p:cNvPr>
          <p:cNvSpPr/>
          <p:nvPr/>
        </p:nvSpPr>
        <p:spPr>
          <a:xfrm>
            <a:off x="6945894" y="1302849"/>
            <a:ext cx="4519771" cy="849947"/>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Multiple expert pathologists disagreed on diagnosis</a:t>
            </a:r>
            <a:endParaRPr lang="ru-RU" sz="1600" dirty="0">
              <a:solidFill>
                <a:schemeClr val="tx1"/>
              </a:solidFill>
            </a:endParaRPr>
          </a:p>
          <a:p>
            <a:r>
              <a:rPr lang="en-US" sz="1600" dirty="0">
                <a:solidFill>
                  <a:schemeClr val="tx1"/>
                </a:solidFill>
              </a:rPr>
              <a:t>Subtle pathological mitoses difficult to detect manually</a:t>
            </a:r>
            <a:endParaRPr lang="ru-RU" sz="1600" dirty="0">
              <a:solidFill>
                <a:schemeClr val="tx1"/>
              </a:solidFill>
            </a:endParaRPr>
          </a:p>
        </p:txBody>
      </p:sp>
      <p:sp>
        <p:nvSpPr>
          <p:cNvPr id="9" name="Rounded Rectangle 8">
            <a:extLst>
              <a:ext uri="{FF2B5EF4-FFF2-40B4-BE49-F238E27FC236}">
                <a16:creationId xmlns:a16="http://schemas.microsoft.com/office/drawing/2014/main" id="{9539A0CF-D992-E216-0675-E438A4DFB788}"/>
              </a:ext>
            </a:extLst>
          </p:cNvPr>
          <p:cNvSpPr/>
          <p:nvPr/>
        </p:nvSpPr>
        <p:spPr>
          <a:xfrm>
            <a:off x="6763272" y="1052545"/>
            <a:ext cx="4702393" cy="401444"/>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rPr>
              <a:t>CHALLENGE</a:t>
            </a:r>
            <a:endParaRPr lang="en-US">
              <a:solidFill>
                <a:schemeClr val="tx1"/>
              </a:solidFill>
            </a:endParaRPr>
          </a:p>
        </p:txBody>
      </p:sp>
      <p:sp>
        <p:nvSpPr>
          <p:cNvPr id="15" name="TextBox 14">
            <a:extLst>
              <a:ext uri="{FF2B5EF4-FFF2-40B4-BE49-F238E27FC236}">
                <a16:creationId xmlns:a16="http://schemas.microsoft.com/office/drawing/2014/main" id="{F46D3276-90C0-8212-2BAB-F4E22AB1B7D5}"/>
              </a:ext>
            </a:extLst>
          </p:cNvPr>
          <p:cNvSpPr txBox="1"/>
          <p:nvPr/>
        </p:nvSpPr>
        <p:spPr>
          <a:xfrm>
            <a:off x="3573396" y="2531829"/>
            <a:ext cx="6744995" cy="369332"/>
          </a:xfrm>
          <a:prstGeom prst="rect">
            <a:avLst/>
          </a:prstGeom>
          <a:noFill/>
        </p:spPr>
        <p:txBody>
          <a:bodyPr wrap="square" rtlCol="0">
            <a:spAutoFit/>
          </a:bodyPr>
          <a:lstStyle/>
          <a:p>
            <a:r>
              <a:rPr lang="en-US" sz="1800" b="1" dirty="0">
                <a:solidFill>
                  <a:schemeClr val="tx1"/>
                </a:solidFill>
              </a:rPr>
              <a:t>Pathologists (with 26 &amp; 37 </a:t>
            </a:r>
            <a:r>
              <a:rPr lang="en-US" b="1" dirty="0"/>
              <a:t>years</a:t>
            </a:r>
            <a:r>
              <a:rPr lang="en-US" sz="1800" b="1" dirty="0">
                <a:solidFill>
                  <a:schemeClr val="tx1"/>
                </a:solidFill>
              </a:rPr>
              <a:t> of experience) vs MegAITex</a:t>
            </a:r>
            <a:endParaRPr lang="ru-RU" sz="1800" b="1" dirty="0">
              <a:solidFill>
                <a:schemeClr val="tx1"/>
              </a:solidFill>
            </a:endParaRPr>
          </a:p>
        </p:txBody>
      </p:sp>
      <p:sp>
        <p:nvSpPr>
          <p:cNvPr id="19" name="TextBox 18">
            <a:extLst>
              <a:ext uri="{FF2B5EF4-FFF2-40B4-BE49-F238E27FC236}">
                <a16:creationId xmlns:a16="http://schemas.microsoft.com/office/drawing/2014/main" id="{174F5BE3-6377-27F4-9805-21D6F44BFBEF}"/>
              </a:ext>
            </a:extLst>
          </p:cNvPr>
          <p:cNvSpPr txBox="1"/>
          <p:nvPr/>
        </p:nvSpPr>
        <p:spPr>
          <a:xfrm>
            <a:off x="726335" y="3119677"/>
            <a:ext cx="6298933" cy="1569660"/>
          </a:xfrm>
          <a:prstGeom prst="rect">
            <a:avLst/>
          </a:prstGeom>
          <a:noFill/>
        </p:spPr>
        <p:txBody>
          <a:bodyPr wrap="square">
            <a:spAutoFit/>
          </a:bodyPr>
          <a:lstStyle/>
          <a:p>
            <a:r>
              <a:rPr lang="en-US" sz="1600" dirty="0"/>
              <a:t>Multiple </a:t>
            </a:r>
            <a:r>
              <a:rPr lang="en-US" sz="1600" b="1" dirty="0"/>
              <a:t>pathologists’ reviews</a:t>
            </a:r>
            <a:r>
              <a:rPr lang="en-US" sz="1600" dirty="0"/>
              <a:t> led to conflicting conclusions: some diagnosed benign conditions (bone callus, reactive osteogenesis), others suspected malignancy.</a:t>
            </a:r>
          </a:p>
          <a:p>
            <a:r>
              <a:rPr lang="en-US" sz="1600" dirty="0"/>
              <a:t>Histology showed </a:t>
            </a:r>
            <a:r>
              <a:rPr lang="en-US" sz="1600" b="1" dirty="0"/>
              <a:t>atypical mitoses</a:t>
            </a:r>
            <a:r>
              <a:rPr lang="en-US" sz="1600" dirty="0"/>
              <a:t>, but very rare and difficult to verify.</a:t>
            </a:r>
          </a:p>
          <a:p>
            <a:r>
              <a:rPr lang="en-US" sz="1600" dirty="0"/>
              <a:t>Immunohistochemistry: mixed results, with some markers positive and others negative.</a:t>
            </a:r>
          </a:p>
        </p:txBody>
      </p:sp>
      <p:pic>
        <p:nvPicPr>
          <p:cNvPr id="20" name="Picture 19">
            <a:extLst>
              <a:ext uri="{FF2B5EF4-FFF2-40B4-BE49-F238E27FC236}">
                <a16:creationId xmlns:a16="http://schemas.microsoft.com/office/drawing/2014/main" id="{ECCA2004-5C0C-6EB3-2727-2C39C092D8C7}"/>
              </a:ext>
            </a:extLst>
          </p:cNvPr>
          <p:cNvPicPr>
            <a:picLocks noChangeAspect="1"/>
          </p:cNvPicPr>
          <p:nvPr/>
        </p:nvPicPr>
        <p:blipFill>
          <a:blip r:embed="rId3"/>
          <a:stretch>
            <a:fillRect/>
          </a:stretch>
        </p:blipFill>
        <p:spPr>
          <a:xfrm>
            <a:off x="799361" y="4916669"/>
            <a:ext cx="2356434" cy="1651396"/>
          </a:xfrm>
          <a:prstGeom prst="rect">
            <a:avLst/>
          </a:prstGeom>
        </p:spPr>
      </p:pic>
      <p:pic>
        <p:nvPicPr>
          <p:cNvPr id="6" name="Picture 5">
            <a:extLst>
              <a:ext uri="{FF2B5EF4-FFF2-40B4-BE49-F238E27FC236}">
                <a16:creationId xmlns:a16="http://schemas.microsoft.com/office/drawing/2014/main" id="{EDBBCB7C-2212-C29D-7947-6DB94D808BB2}"/>
              </a:ext>
            </a:extLst>
          </p:cNvPr>
          <p:cNvPicPr>
            <a:picLocks noChangeAspect="1"/>
          </p:cNvPicPr>
          <p:nvPr/>
        </p:nvPicPr>
        <p:blipFill>
          <a:blip r:embed="rId4"/>
          <a:stretch>
            <a:fillRect/>
          </a:stretch>
        </p:blipFill>
        <p:spPr>
          <a:xfrm>
            <a:off x="3009486" y="4525957"/>
            <a:ext cx="3368339" cy="1908298"/>
          </a:xfrm>
          <a:prstGeom prst="rect">
            <a:avLst/>
          </a:prstGeom>
        </p:spPr>
      </p:pic>
      <p:sp>
        <p:nvSpPr>
          <p:cNvPr id="3" name="TextBox 2">
            <a:extLst>
              <a:ext uri="{FF2B5EF4-FFF2-40B4-BE49-F238E27FC236}">
                <a16:creationId xmlns:a16="http://schemas.microsoft.com/office/drawing/2014/main" id="{E67F26E5-38DB-F89A-1AB1-3CE677717125}"/>
              </a:ext>
            </a:extLst>
          </p:cNvPr>
          <p:cNvSpPr txBox="1"/>
          <p:nvPr/>
        </p:nvSpPr>
        <p:spPr>
          <a:xfrm>
            <a:off x="7874740" y="3119677"/>
            <a:ext cx="3365265" cy="584775"/>
          </a:xfrm>
          <a:prstGeom prst="rect">
            <a:avLst/>
          </a:prstGeom>
          <a:noFill/>
        </p:spPr>
        <p:txBody>
          <a:bodyPr wrap="square">
            <a:spAutoFit/>
          </a:bodyPr>
          <a:lstStyle/>
          <a:p>
            <a:r>
              <a:rPr lang="en-US" sz="1600" b="1" dirty="0">
                <a:solidFill>
                  <a:schemeClr val="tx1"/>
                </a:solidFill>
              </a:rPr>
              <a:t>AI Model</a:t>
            </a:r>
            <a:r>
              <a:rPr lang="en-US" sz="1600" dirty="0">
                <a:solidFill>
                  <a:schemeClr val="tx1"/>
                </a:solidFill>
              </a:rPr>
              <a:t> detected pathological mitoses with 92/99% probability.</a:t>
            </a:r>
            <a:endParaRPr lang="ru-RU" sz="1600" dirty="0">
              <a:solidFill>
                <a:schemeClr val="tx1"/>
              </a:solidFill>
            </a:endParaRPr>
          </a:p>
        </p:txBody>
      </p:sp>
      <p:sp>
        <p:nvSpPr>
          <p:cNvPr id="11" name="TextBox 10">
            <a:extLst>
              <a:ext uri="{FF2B5EF4-FFF2-40B4-BE49-F238E27FC236}">
                <a16:creationId xmlns:a16="http://schemas.microsoft.com/office/drawing/2014/main" id="{483A2A7D-F737-46C7-F24E-3F7590B70B1D}"/>
              </a:ext>
            </a:extLst>
          </p:cNvPr>
          <p:cNvSpPr txBox="1"/>
          <p:nvPr/>
        </p:nvSpPr>
        <p:spPr>
          <a:xfrm>
            <a:off x="6674978" y="4851128"/>
            <a:ext cx="1543451" cy="1323439"/>
          </a:xfrm>
          <a:prstGeom prst="rect">
            <a:avLst/>
          </a:prstGeom>
          <a:noFill/>
        </p:spPr>
        <p:txBody>
          <a:bodyPr wrap="square" rtlCol="0">
            <a:spAutoFit/>
          </a:bodyPr>
          <a:lstStyle/>
          <a:p>
            <a:r>
              <a:rPr lang="en-US" sz="1600" b="1" dirty="0"/>
              <a:t>AI allowed agreement between different diagnosis</a:t>
            </a:r>
          </a:p>
        </p:txBody>
      </p:sp>
      <p:pic>
        <p:nvPicPr>
          <p:cNvPr id="4" name="Picture 3">
            <a:extLst>
              <a:ext uri="{FF2B5EF4-FFF2-40B4-BE49-F238E27FC236}">
                <a16:creationId xmlns:a16="http://schemas.microsoft.com/office/drawing/2014/main" id="{D6EEF76F-149E-812A-66D0-BA306E53AFCC}"/>
              </a:ext>
            </a:extLst>
          </p:cNvPr>
          <p:cNvPicPr>
            <a:picLocks noChangeAspect="1"/>
          </p:cNvPicPr>
          <p:nvPr/>
        </p:nvPicPr>
        <p:blipFill>
          <a:blip r:embed="rId5"/>
          <a:stretch>
            <a:fillRect/>
          </a:stretch>
        </p:blipFill>
        <p:spPr>
          <a:xfrm>
            <a:off x="7981739" y="3779426"/>
            <a:ext cx="2525505" cy="2098452"/>
          </a:xfrm>
          <a:prstGeom prst="rect">
            <a:avLst/>
          </a:prstGeom>
        </p:spPr>
      </p:pic>
    </p:spTree>
    <p:extLst>
      <p:ext uri="{BB962C8B-B14F-4D97-AF65-F5344CB8AC3E}">
        <p14:creationId xmlns:p14="http://schemas.microsoft.com/office/powerpoint/2010/main" val="4032514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288CD1CB-C420-666B-38DA-0AEE191C8B21}"/>
              </a:ext>
            </a:extLst>
          </p:cNvPr>
          <p:cNvSpPr/>
          <p:nvPr/>
        </p:nvSpPr>
        <p:spPr>
          <a:xfrm>
            <a:off x="2711406" y="1273672"/>
            <a:ext cx="1327194" cy="5265369"/>
          </a:xfrm>
          <a:prstGeom prst="roundRect">
            <a:avLst/>
          </a:prstGeom>
          <a:solidFill>
            <a:schemeClr val="bg2">
              <a:alpha val="48234"/>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9436E78A-99C2-8F1C-166A-5D2CCC10ACC5}"/>
              </a:ext>
            </a:extLst>
          </p:cNvPr>
          <p:cNvSpPr/>
          <p:nvPr/>
        </p:nvSpPr>
        <p:spPr>
          <a:xfrm>
            <a:off x="5423549" y="1196776"/>
            <a:ext cx="5605521" cy="4272060"/>
          </a:xfrm>
          <a:prstGeom prst="roundRect">
            <a:avLst/>
          </a:prstGeom>
          <a:solidFill>
            <a:schemeClr val="bg2">
              <a:alpha val="48234"/>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1391003" y="354118"/>
            <a:ext cx="9409993" cy="763600"/>
          </a:xfrm>
          <a:prstGeom prst="rect">
            <a:avLst/>
          </a:prstGeom>
          <a:noFill/>
          <a:ln>
            <a:noFill/>
          </a:ln>
        </p:spPr>
        <p:txBody>
          <a:bodyPr spcFirstLastPara="1" vert="horz" wrap="square" lIns="121900" tIns="121900" rIns="121900" bIns="121900" rtlCol="0" anchor="t" anchorCtr="0">
            <a:noAutofit/>
          </a:bodyPr>
          <a:lstStyle/>
          <a:p>
            <a:r>
              <a:rPr lang="en-US" b="1" dirty="0"/>
              <a:t>High-level user flow</a:t>
            </a:r>
          </a:p>
        </p:txBody>
      </p:sp>
      <p:pic>
        <p:nvPicPr>
          <p:cNvPr id="4" name="Graphic 3" descr="Doctor female with solid fill">
            <a:extLst>
              <a:ext uri="{FF2B5EF4-FFF2-40B4-BE49-F238E27FC236}">
                <a16:creationId xmlns:a16="http://schemas.microsoft.com/office/drawing/2014/main" id="{3D6D9BC5-1DBC-535A-21EB-82BE11D551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9524" y="3294256"/>
            <a:ext cx="806680" cy="806680"/>
          </a:xfrm>
          <a:prstGeom prst="rect">
            <a:avLst/>
          </a:prstGeom>
        </p:spPr>
      </p:pic>
      <p:pic>
        <p:nvPicPr>
          <p:cNvPr id="7" name="Graphic 6" descr="Doctor male with solid fill">
            <a:extLst>
              <a:ext uri="{FF2B5EF4-FFF2-40B4-BE49-F238E27FC236}">
                <a16:creationId xmlns:a16="http://schemas.microsoft.com/office/drawing/2014/main" id="{7593138B-2485-D60C-6E39-F7ECBB641F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759" y="2564596"/>
            <a:ext cx="870577" cy="870577"/>
          </a:xfrm>
          <a:prstGeom prst="rect">
            <a:avLst/>
          </a:prstGeom>
        </p:spPr>
      </p:pic>
      <p:sp>
        <p:nvSpPr>
          <p:cNvPr id="8" name="Rounded Rectangle 7">
            <a:extLst>
              <a:ext uri="{FF2B5EF4-FFF2-40B4-BE49-F238E27FC236}">
                <a16:creationId xmlns:a16="http://schemas.microsoft.com/office/drawing/2014/main" id="{CCD62865-8988-8192-66E7-4372C22572EA}"/>
              </a:ext>
            </a:extLst>
          </p:cNvPr>
          <p:cNvSpPr/>
          <p:nvPr/>
        </p:nvSpPr>
        <p:spPr>
          <a:xfrm>
            <a:off x="2917803" y="1686228"/>
            <a:ext cx="914400"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Authorized user </a:t>
            </a:r>
            <a:br>
              <a:rPr lang="en-US" sz="1200">
                <a:solidFill>
                  <a:schemeClr val="tx1"/>
                </a:solidFill>
              </a:rPr>
            </a:br>
            <a:r>
              <a:rPr lang="en-US" sz="1200">
                <a:solidFill>
                  <a:schemeClr val="tx1"/>
                </a:solidFill>
              </a:rPr>
              <a:t>uploads images</a:t>
            </a:r>
          </a:p>
        </p:txBody>
      </p:sp>
      <p:sp>
        <p:nvSpPr>
          <p:cNvPr id="13" name="Rounded Rectangle 12">
            <a:extLst>
              <a:ext uri="{FF2B5EF4-FFF2-40B4-BE49-F238E27FC236}">
                <a16:creationId xmlns:a16="http://schemas.microsoft.com/office/drawing/2014/main" id="{3680244E-DA6C-70D6-F0AA-E66D5DB8916C}"/>
              </a:ext>
            </a:extLst>
          </p:cNvPr>
          <p:cNvSpPr/>
          <p:nvPr/>
        </p:nvSpPr>
        <p:spPr>
          <a:xfrm>
            <a:off x="5582260" y="1686228"/>
            <a:ext cx="1707583"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Prepare images for processing by the model (removing unnecessary information)</a:t>
            </a:r>
          </a:p>
        </p:txBody>
      </p:sp>
      <p:sp>
        <p:nvSpPr>
          <p:cNvPr id="15" name="Rounded Rectangle 14">
            <a:extLst>
              <a:ext uri="{FF2B5EF4-FFF2-40B4-BE49-F238E27FC236}">
                <a16:creationId xmlns:a16="http://schemas.microsoft.com/office/drawing/2014/main" id="{DB2E0AEF-433A-D3AE-9934-BAA7076C577D}"/>
              </a:ext>
            </a:extLst>
          </p:cNvPr>
          <p:cNvSpPr/>
          <p:nvPr/>
        </p:nvSpPr>
        <p:spPr>
          <a:xfrm>
            <a:off x="9071856" y="1621885"/>
            <a:ext cx="1726745"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The model searches for specified objects – atypical mitoses – and determines their probability</a:t>
            </a:r>
          </a:p>
        </p:txBody>
      </p:sp>
      <p:sp>
        <p:nvSpPr>
          <p:cNvPr id="16" name="Rounded Rectangle 15">
            <a:extLst>
              <a:ext uri="{FF2B5EF4-FFF2-40B4-BE49-F238E27FC236}">
                <a16:creationId xmlns:a16="http://schemas.microsoft.com/office/drawing/2014/main" id="{005D242E-1C77-9292-70A7-BB9A5940221E}"/>
              </a:ext>
            </a:extLst>
          </p:cNvPr>
          <p:cNvSpPr/>
          <p:nvPr/>
        </p:nvSpPr>
        <p:spPr>
          <a:xfrm>
            <a:off x="9071856" y="4041227"/>
            <a:ext cx="1726737"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Highlights the detected mitoses in the original image, checks the quality of the images (they do not overlap each other)</a:t>
            </a:r>
          </a:p>
        </p:txBody>
      </p:sp>
      <p:sp>
        <p:nvSpPr>
          <p:cNvPr id="22" name="Rounded Rectangle 21">
            <a:extLst>
              <a:ext uri="{FF2B5EF4-FFF2-40B4-BE49-F238E27FC236}">
                <a16:creationId xmlns:a16="http://schemas.microsoft.com/office/drawing/2014/main" id="{57D50D04-5D73-3E36-E662-C250BF718A34}"/>
              </a:ext>
            </a:extLst>
          </p:cNvPr>
          <p:cNvSpPr/>
          <p:nvPr/>
        </p:nvSpPr>
        <p:spPr>
          <a:xfrm>
            <a:off x="5638799" y="4100936"/>
            <a:ext cx="1651043"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Creates a summary of the analyzed case</a:t>
            </a:r>
          </a:p>
        </p:txBody>
      </p:sp>
      <p:sp>
        <p:nvSpPr>
          <p:cNvPr id="2" name="Rounded Rectangle 1">
            <a:extLst>
              <a:ext uri="{FF2B5EF4-FFF2-40B4-BE49-F238E27FC236}">
                <a16:creationId xmlns:a16="http://schemas.microsoft.com/office/drawing/2014/main" id="{B6DB6E75-7D43-8173-3346-63A5D5F4A424}"/>
              </a:ext>
            </a:extLst>
          </p:cNvPr>
          <p:cNvSpPr/>
          <p:nvPr/>
        </p:nvSpPr>
        <p:spPr>
          <a:xfrm>
            <a:off x="2917803" y="4090705"/>
            <a:ext cx="914400"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User can view and </a:t>
            </a:r>
            <a:br>
              <a:rPr lang="en-US" sz="1200">
                <a:solidFill>
                  <a:schemeClr val="tx1"/>
                </a:solidFill>
              </a:rPr>
            </a:br>
            <a:r>
              <a:rPr lang="en-US" sz="1200">
                <a:solidFill>
                  <a:schemeClr val="tx1"/>
                </a:solidFill>
              </a:rPr>
              <a:t>download results </a:t>
            </a:r>
          </a:p>
        </p:txBody>
      </p:sp>
      <p:sp>
        <p:nvSpPr>
          <p:cNvPr id="5" name="TextBox 4">
            <a:extLst>
              <a:ext uri="{FF2B5EF4-FFF2-40B4-BE49-F238E27FC236}">
                <a16:creationId xmlns:a16="http://schemas.microsoft.com/office/drawing/2014/main" id="{0EA6EEEB-AA40-C442-37ED-A9AC6075C73B}"/>
              </a:ext>
            </a:extLst>
          </p:cNvPr>
          <p:cNvSpPr txBox="1"/>
          <p:nvPr/>
        </p:nvSpPr>
        <p:spPr>
          <a:xfrm>
            <a:off x="2712638" y="1312262"/>
            <a:ext cx="1236236" cy="338554"/>
          </a:xfrm>
          <a:prstGeom prst="rect">
            <a:avLst/>
          </a:prstGeom>
          <a:noFill/>
        </p:spPr>
        <p:txBody>
          <a:bodyPr wrap="none" rtlCol="0">
            <a:spAutoFit/>
          </a:bodyPr>
          <a:lstStyle/>
          <a:p>
            <a:r>
              <a:rPr lang="en-US" sz="1600" i="1"/>
              <a:t>User Interface</a:t>
            </a:r>
          </a:p>
        </p:txBody>
      </p:sp>
      <p:sp>
        <p:nvSpPr>
          <p:cNvPr id="10" name="TextBox 9">
            <a:extLst>
              <a:ext uri="{FF2B5EF4-FFF2-40B4-BE49-F238E27FC236}">
                <a16:creationId xmlns:a16="http://schemas.microsoft.com/office/drawing/2014/main" id="{9B43211F-C8CE-A076-9355-008E978E6079}"/>
              </a:ext>
            </a:extLst>
          </p:cNvPr>
          <p:cNvSpPr txBox="1"/>
          <p:nvPr/>
        </p:nvSpPr>
        <p:spPr>
          <a:xfrm>
            <a:off x="7379576" y="2122695"/>
            <a:ext cx="1903212" cy="461665"/>
          </a:xfrm>
          <a:prstGeom prst="rect">
            <a:avLst/>
          </a:prstGeom>
          <a:noFill/>
        </p:spPr>
        <p:txBody>
          <a:bodyPr wrap="square" rtlCol="0">
            <a:spAutoFit/>
          </a:bodyPr>
          <a:lstStyle/>
          <a:p>
            <a:r>
              <a:rPr lang="en-US" sz="1200"/>
              <a:t>Upload data  </a:t>
            </a:r>
            <a:br>
              <a:rPr lang="en-US" sz="1200"/>
            </a:br>
            <a:r>
              <a:rPr lang="en-US" sz="1200"/>
              <a:t>for AI processing</a:t>
            </a:r>
          </a:p>
        </p:txBody>
      </p:sp>
      <p:cxnSp>
        <p:nvCxnSpPr>
          <p:cNvPr id="20" name="Straight Arrow Connector 19">
            <a:extLst>
              <a:ext uri="{FF2B5EF4-FFF2-40B4-BE49-F238E27FC236}">
                <a16:creationId xmlns:a16="http://schemas.microsoft.com/office/drawing/2014/main" id="{E51FF42A-2DA5-E3CF-6406-B1D60BA23274}"/>
              </a:ext>
            </a:extLst>
          </p:cNvPr>
          <p:cNvCxnSpPr/>
          <p:nvPr/>
        </p:nvCxnSpPr>
        <p:spPr>
          <a:xfrm>
            <a:off x="4077114" y="2143428"/>
            <a:ext cx="1505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DC8E5D-1155-5915-D195-B1C9AFB76EBA}"/>
              </a:ext>
            </a:extLst>
          </p:cNvPr>
          <p:cNvCxnSpPr>
            <a:cxnSpLocks/>
          </p:cNvCxnSpPr>
          <p:nvPr/>
        </p:nvCxnSpPr>
        <p:spPr>
          <a:xfrm>
            <a:off x="7354915" y="2138165"/>
            <a:ext cx="1627208" cy="5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842FCD5-54EF-0180-9277-B1A757494B4C}"/>
              </a:ext>
            </a:extLst>
          </p:cNvPr>
          <p:cNvCxnSpPr/>
          <p:nvPr/>
        </p:nvCxnSpPr>
        <p:spPr>
          <a:xfrm>
            <a:off x="9894817" y="2600628"/>
            <a:ext cx="0" cy="1424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3142437-DDD7-A0BB-12F9-AD9C7A763563}"/>
              </a:ext>
            </a:extLst>
          </p:cNvPr>
          <p:cNvCxnSpPr>
            <a:cxnSpLocks/>
          </p:cNvCxnSpPr>
          <p:nvPr/>
        </p:nvCxnSpPr>
        <p:spPr>
          <a:xfrm flipH="1">
            <a:off x="7379576" y="4552873"/>
            <a:ext cx="1602547" cy="2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708C2B7-BAE2-BC8C-81FB-34185C2E60ED}"/>
              </a:ext>
            </a:extLst>
          </p:cNvPr>
          <p:cNvCxnSpPr>
            <a:cxnSpLocks/>
          </p:cNvCxnSpPr>
          <p:nvPr/>
        </p:nvCxnSpPr>
        <p:spPr>
          <a:xfrm flipH="1" flipV="1">
            <a:off x="4077114" y="4547905"/>
            <a:ext cx="1496612" cy="7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06C2310-AB50-1DB4-D598-53C12ABF6F0F}"/>
              </a:ext>
            </a:extLst>
          </p:cNvPr>
          <p:cNvSpPr txBox="1"/>
          <p:nvPr/>
        </p:nvSpPr>
        <p:spPr>
          <a:xfrm>
            <a:off x="7563857" y="1206619"/>
            <a:ext cx="3234736" cy="338554"/>
          </a:xfrm>
          <a:prstGeom prst="rect">
            <a:avLst/>
          </a:prstGeom>
          <a:noFill/>
        </p:spPr>
        <p:txBody>
          <a:bodyPr wrap="square">
            <a:spAutoFit/>
          </a:bodyPr>
          <a:lstStyle/>
          <a:p>
            <a:pPr algn="ctr"/>
            <a:r>
              <a:rPr lang="en-US" sz="1600" i="1">
                <a:solidFill>
                  <a:schemeClr val="tx1"/>
                </a:solidFill>
              </a:rPr>
              <a:t>AI (Math) module</a:t>
            </a:r>
          </a:p>
        </p:txBody>
      </p:sp>
      <p:sp>
        <p:nvSpPr>
          <p:cNvPr id="43" name="Rounded Rectangle 42">
            <a:extLst>
              <a:ext uri="{FF2B5EF4-FFF2-40B4-BE49-F238E27FC236}">
                <a16:creationId xmlns:a16="http://schemas.microsoft.com/office/drawing/2014/main" id="{80AB2271-515F-1849-3B77-45DD97DC707E}"/>
              </a:ext>
            </a:extLst>
          </p:cNvPr>
          <p:cNvSpPr/>
          <p:nvPr/>
        </p:nvSpPr>
        <p:spPr>
          <a:xfrm>
            <a:off x="9058158" y="6354482"/>
            <a:ext cx="2735097" cy="184559"/>
          </a:xfrm>
          <a:prstGeom prst="roundRect">
            <a:avLst/>
          </a:prstGeom>
          <a:solidFill>
            <a:srgbClr val="C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 MegAITex Intellectual Property</a:t>
            </a:r>
          </a:p>
        </p:txBody>
      </p:sp>
      <p:sp>
        <p:nvSpPr>
          <p:cNvPr id="11" name="TextBox 10">
            <a:extLst>
              <a:ext uri="{FF2B5EF4-FFF2-40B4-BE49-F238E27FC236}">
                <a16:creationId xmlns:a16="http://schemas.microsoft.com/office/drawing/2014/main" id="{D7252B98-7778-7301-DBEF-D0E633873E7D}"/>
              </a:ext>
            </a:extLst>
          </p:cNvPr>
          <p:cNvSpPr txBox="1"/>
          <p:nvPr/>
        </p:nvSpPr>
        <p:spPr>
          <a:xfrm>
            <a:off x="5589834" y="2586058"/>
            <a:ext cx="1646605" cy="307777"/>
          </a:xfrm>
          <a:prstGeom prst="rect">
            <a:avLst/>
          </a:prstGeom>
          <a:noFill/>
        </p:spPr>
        <p:txBody>
          <a:bodyPr wrap="none" rtlCol="0">
            <a:spAutoFit/>
          </a:bodyPr>
          <a:lstStyle/>
          <a:p>
            <a:r>
              <a:rPr lang="en-US" sz="1400">
                <a:solidFill>
                  <a:schemeClr val="tx1"/>
                </a:solidFill>
              </a:rPr>
              <a:t>Data Post-Processing*</a:t>
            </a:r>
            <a:endParaRPr lang="en-US" sz="1400"/>
          </a:p>
        </p:txBody>
      </p:sp>
      <p:sp>
        <p:nvSpPr>
          <p:cNvPr id="12" name="TextBox 11">
            <a:extLst>
              <a:ext uri="{FF2B5EF4-FFF2-40B4-BE49-F238E27FC236}">
                <a16:creationId xmlns:a16="http://schemas.microsoft.com/office/drawing/2014/main" id="{389F0263-C33B-3C64-37E8-9DC4077258EE}"/>
              </a:ext>
            </a:extLst>
          </p:cNvPr>
          <p:cNvSpPr txBox="1"/>
          <p:nvPr/>
        </p:nvSpPr>
        <p:spPr>
          <a:xfrm>
            <a:off x="9940721" y="2508996"/>
            <a:ext cx="925253" cy="307777"/>
          </a:xfrm>
          <a:prstGeom prst="rect">
            <a:avLst/>
          </a:prstGeom>
          <a:noFill/>
        </p:spPr>
        <p:txBody>
          <a:bodyPr wrap="none" rtlCol="0">
            <a:spAutoFit/>
          </a:bodyPr>
          <a:lstStyle/>
          <a:p>
            <a:r>
              <a:rPr lang="en-US" sz="1400">
                <a:solidFill>
                  <a:schemeClr val="tx1"/>
                </a:solidFill>
              </a:rPr>
              <a:t>AI module*</a:t>
            </a:r>
            <a:endParaRPr lang="en-US" sz="1400"/>
          </a:p>
        </p:txBody>
      </p:sp>
      <p:sp>
        <p:nvSpPr>
          <p:cNvPr id="14" name="TextBox 13">
            <a:extLst>
              <a:ext uri="{FF2B5EF4-FFF2-40B4-BE49-F238E27FC236}">
                <a16:creationId xmlns:a16="http://schemas.microsoft.com/office/drawing/2014/main" id="{3288FE29-1FC1-608F-2873-C4CE3FC02E5B}"/>
              </a:ext>
            </a:extLst>
          </p:cNvPr>
          <p:cNvSpPr txBox="1"/>
          <p:nvPr/>
        </p:nvSpPr>
        <p:spPr>
          <a:xfrm>
            <a:off x="5660367" y="5005105"/>
            <a:ext cx="1576072" cy="307777"/>
          </a:xfrm>
          <a:prstGeom prst="rect">
            <a:avLst/>
          </a:prstGeom>
          <a:noFill/>
        </p:spPr>
        <p:txBody>
          <a:bodyPr wrap="none" rtlCol="0">
            <a:spAutoFit/>
          </a:bodyPr>
          <a:lstStyle/>
          <a:p>
            <a:r>
              <a:rPr lang="en-US" sz="1400">
                <a:solidFill>
                  <a:schemeClr val="tx1"/>
                </a:solidFill>
              </a:rPr>
              <a:t>Data Results preview</a:t>
            </a:r>
            <a:endParaRPr lang="en-US" sz="1400"/>
          </a:p>
        </p:txBody>
      </p:sp>
      <p:sp>
        <p:nvSpPr>
          <p:cNvPr id="18" name="TextBox 17">
            <a:extLst>
              <a:ext uri="{FF2B5EF4-FFF2-40B4-BE49-F238E27FC236}">
                <a16:creationId xmlns:a16="http://schemas.microsoft.com/office/drawing/2014/main" id="{838925CF-B43D-B8EF-72A6-5DB5AE2769E6}"/>
              </a:ext>
            </a:extLst>
          </p:cNvPr>
          <p:cNvSpPr txBox="1"/>
          <p:nvPr/>
        </p:nvSpPr>
        <p:spPr>
          <a:xfrm>
            <a:off x="9146653" y="4962609"/>
            <a:ext cx="1646605" cy="307777"/>
          </a:xfrm>
          <a:prstGeom prst="rect">
            <a:avLst/>
          </a:prstGeom>
          <a:noFill/>
        </p:spPr>
        <p:txBody>
          <a:bodyPr wrap="none" rtlCol="0">
            <a:spAutoFit/>
          </a:bodyPr>
          <a:lstStyle/>
          <a:p>
            <a:r>
              <a:rPr lang="en-US" sz="1400">
                <a:solidFill>
                  <a:schemeClr val="tx1"/>
                </a:solidFill>
              </a:rPr>
              <a:t>Data Post-Processing*</a:t>
            </a:r>
            <a:endParaRPr lang="en-US" sz="1400"/>
          </a:p>
        </p:txBody>
      </p:sp>
      <p:sp>
        <p:nvSpPr>
          <p:cNvPr id="24" name="Rounded Rectangle 23">
            <a:extLst>
              <a:ext uri="{FF2B5EF4-FFF2-40B4-BE49-F238E27FC236}">
                <a16:creationId xmlns:a16="http://schemas.microsoft.com/office/drawing/2014/main" id="{1D25938D-D3BD-E601-CD88-17D7E02CE597}"/>
              </a:ext>
            </a:extLst>
          </p:cNvPr>
          <p:cNvSpPr/>
          <p:nvPr/>
        </p:nvSpPr>
        <p:spPr>
          <a:xfrm>
            <a:off x="2917803" y="5475846"/>
            <a:ext cx="914400" cy="91440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Archive</a:t>
            </a:r>
          </a:p>
          <a:p>
            <a:pPr algn="ctr"/>
            <a:r>
              <a:rPr lang="en-US" sz="1200">
                <a:solidFill>
                  <a:schemeClr val="tx1"/>
                </a:solidFill>
              </a:rPr>
              <a:t>data</a:t>
            </a:r>
          </a:p>
        </p:txBody>
      </p:sp>
      <p:cxnSp>
        <p:nvCxnSpPr>
          <p:cNvPr id="25" name="Straight Arrow Connector 24">
            <a:extLst>
              <a:ext uri="{FF2B5EF4-FFF2-40B4-BE49-F238E27FC236}">
                <a16:creationId xmlns:a16="http://schemas.microsoft.com/office/drawing/2014/main" id="{F8F20F3B-BBC8-3E85-A77E-AC3EF4683A3E}"/>
              </a:ext>
            </a:extLst>
          </p:cNvPr>
          <p:cNvCxnSpPr>
            <a:cxnSpLocks/>
          </p:cNvCxnSpPr>
          <p:nvPr/>
        </p:nvCxnSpPr>
        <p:spPr>
          <a:xfrm flipV="1">
            <a:off x="3372642" y="5090054"/>
            <a:ext cx="0" cy="3092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090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F0E173-92CA-62CE-A5E2-B2FAD88966F9}"/>
              </a:ext>
            </a:extLst>
          </p:cNvPr>
          <p:cNvSpPr>
            <a:spLocks noGrp="1"/>
          </p:cNvSpPr>
          <p:nvPr>
            <p:ph type="title"/>
          </p:nvPr>
        </p:nvSpPr>
        <p:spPr>
          <a:xfrm>
            <a:off x="902400" y="11424"/>
            <a:ext cx="10387200" cy="1190406"/>
          </a:xfrm>
        </p:spPr>
        <p:txBody>
          <a:bodyPr vert="horz"/>
          <a:lstStyle/>
          <a:p>
            <a:r>
              <a:rPr lang="en-US"/>
              <a:t>development roadmap</a:t>
            </a:r>
          </a:p>
        </p:txBody>
      </p:sp>
      <p:sp>
        <p:nvSpPr>
          <p:cNvPr id="6" name="TextBox 5">
            <a:extLst>
              <a:ext uri="{FF2B5EF4-FFF2-40B4-BE49-F238E27FC236}">
                <a16:creationId xmlns:a16="http://schemas.microsoft.com/office/drawing/2014/main" id="{610AF133-FCDB-D842-F40E-29C881806711}"/>
              </a:ext>
            </a:extLst>
          </p:cNvPr>
          <p:cNvSpPr txBox="1"/>
          <p:nvPr/>
        </p:nvSpPr>
        <p:spPr>
          <a:xfrm>
            <a:off x="280502" y="1793930"/>
            <a:ext cx="1783990" cy="646331"/>
          </a:xfrm>
          <a:prstGeom prst="rect">
            <a:avLst/>
          </a:prstGeom>
          <a:noFill/>
        </p:spPr>
        <p:txBody>
          <a:bodyPr wrap="square">
            <a:spAutoFit/>
          </a:bodyPr>
          <a:lstStyle/>
          <a:p>
            <a:pPr algn="ctr"/>
            <a:r>
              <a:rPr lang="en-US">
                <a:solidFill>
                  <a:schemeClr val="accent4"/>
                </a:solidFill>
              </a:rPr>
              <a:t>MVP (completed): </a:t>
            </a:r>
            <a:br>
              <a:rPr lang="en-US">
                <a:solidFill>
                  <a:schemeClr val="accent4"/>
                </a:solidFill>
              </a:rPr>
            </a:br>
            <a:r>
              <a:rPr lang="en-US">
                <a:solidFill>
                  <a:schemeClr val="accent4"/>
                </a:solidFill>
              </a:rPr>
              <a:t>Proven Technology</a:t>
            </a:r>
            <a:endParaRPr lang="en-US"/>
          </a:p>
        </p:txBody>
      </p:sp>
      <p:sp>
        <p:nvSpPr>
          <p:cNvPr id="17" name="TextBox 16">
            <a:extLst>
              <a:ext uri="{FF2B5EF4-FFF2-40B4-BE49-F238E27FC236}">
                <a16:creationId xmlns:a16="http://schemas.microsoft.com/office/drawing/2014/main" id="{021B14BD-35FF-4CA3-E825-4E7C11C47456}"/>
              </a:ext>
            </a:extLst>
          </p:cNvPr>
          <p:cNvSpPr txBox="1"/>
          <p:nvPr/>
        </p:nvSpPr>
        <p:spPr>
          <a:xfrm>
            <a:off x="4168796" y="1815014"/>
            <a:ext cx="1955815" cy="646331"/>
          </a:xfrm>
          <a:prstGeom prst="rect">
            <a:avLst/>
          </a:prstGeom>
          <a:noFill/>
        </p:spPr>
        <p:txBody>
          <a:bodyPr wrap="square">
            <a:spAutoFit/>
          </a:bodyPr>
          <a:lstStyle/>
          <a:p>
            <a:pPr algn="ctr"/>
            <a:r>
              <a:rPr lang="en-US">
                <a:solidFill>
                  <a:schemeClr val="accent4"/>
                </a:solidFill>
              </a:rPr>
              <a:t>Release 1:</a:t>
            </a:r>
          </a:p>
          <a:p>
            <a:pPr algn="ctr"/>
            <a:r>
              <a:rPr lang="en-US">
                <a:solidFill>
                  <a:schemeClr val="accent4"/>
                </a:solidFill>
              </a:rPr>
              <a:t>Near-Term Execution </a:t>
            </a:r>
            <a:endParaRPr lang="en-US" i="1"/>
          </a:p>
        </p:txBody>
      </p:sp>
      <p:sp>
        <p:nvSpPr>
          <p:cNvPr id="20" name="TextBox 19">
            <a:extLst>
              <a:ext uri="{FF2B5EF4-FFF2-40B4-BE49-F238E27FC236}">
                <a16:creationId xmlns:a16="http://schemas.microsoft.com/office/drawing/2014/main" id="{5E896C2C-EC7D-8B02-9532-F6D1F16284A2}"/>
              </a:ext>
            </a:extLst>
          </p:cNvPr>
          <p:cNvSpPr txBox="1"/>
          <p:nvPr/>
        </p:nvSpPr>
        <p:spPr>
          <a:xfrm>
            <a:off x="8084320" y="1815014"/>
            <a:ext cx="1618529" cy="646331"/>
          </a:xfrm>
          <a:prstGeom prst="rect">
            <a:avLst/>
          </a:prstGeom>
          <a:noFill/>
        </p:spPr>
        <p:txBody>
          <a:bodyPr wrap="square">
            <a:spAutoFit/>
          </a:bodyPr>
          <a:lstStyle/>
          <a:p>
            <a:pPr algn="ctr"/>
            <a:r>
              <a:rPr lang="en-US">
                <a:solidFill>
                  <a:schemeClr val="accent4"/>
                </a:solidFill>
              </a:rPr>
              <a:t>Release 2: </a:t>
            </a:r>
          </a:p>
          <a:p>
            <a:pPr algn="ctr"/>
            <a:r>
              <a:rPr lang="en-US">
                <a:solidFill>
                  <a:schemeClr val="accent4"/>
                </a:solidFill>
              </a:rPr>
              <a:t>Long-Term Scale</a:t>
            </a:r>
            <a:endParaRPr lang="en-US"/>
          </a:p>
        </p:txBody>
      </p:sp>
      <p:cxnSp>
        <p:nvCxnSpPr>
          <p:cNvPr id="10" name="Straight Arrow Connector 9">
            <a:extLst>
              <a:ext uri="{FF2B5EF4-FFF2-40B4-BE49-F238E27FC236}">
                <a16:creationId xmlns:a16="http://schemas.microsoft.com/office/drawing/2014/main" id="{74D83AE6-B4D6-C851-D45F-1ACCE6D20719}"/>
              </a:ext>
            </a:extLst>
          </p:cNvPr>
          <p:cNvCxnSpPr>
            <a:cxnSpLocks/>
          </p:cNvCxnSpPr>
          <p:nvPr/>
        </p:nvCxnSpPr>
        <p:spPr>
          <a:xfrm>
            <a:off x="944418" y="2898835"/>
            <a:ext cx="1082716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39065B8-3626-ABE2-B318-6CDE06F25B89}"/>
              </a:ext>
            </a:extLst>
          </p:cNvPr>
          <p:cNvSpPr/>
          <p:nvPr/>
        </p:nvSpPr>
        <p:spPr>
          <a:xfrm>
            <a:off x="846678" y="2741116"/>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9CA9E-C09B-0EEC-7A08-C47F30871E66}"/>
              </a:ext>
            </a:extLst>
          </p:cNvPr>
          <p:cNvSpPr/>
          <p:nvPr/>
        </p:nvSpPr>
        <p:spPr>
          <a:xfrm>
            <a:off x="4989042" y="2723569"/>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FB6838-5552-1CED-6D91-2EDD59574753}"/>
              </a:ext>
            </a:extLst>
          </p:cNvPr>
          <p:cNvSpPr/>
          <p:nvPr/>
        </p:nvSpPr>
        <p:spPr>
          <a:xfrm>
            <a:off x="8645471" y="2723569"/>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87BED4-7D3E-3A51-719C-6B652BE9C169}"/>
              </a:ext>
            </a:extLst>
          </p:cNvPr>
          <p:cNvSpPr txBox="1"/>
          <p:nvPr/>
        </p:nvSpPr>
        <p:spPr>
          <a:xfrm>
            <a:off x="1480591" y="2919918"/>
            <a:ext cx="2640633" cy="338554"/>
          </a:xfrm>
          <a:prstGeom prst="rect">
            <a:avLst/>
          </a:prstGeom>
          <a:noFill/>
        </p:spPr>
        <p:txBody>
          <a:bodyPr wrap="square">
            <a:spAutoFit/>
          </a:bodyPr>
          <a:lstStyle/>
          <a:p>
            <a:pPr algn="ctr"/>
            <a:r>
              <a:rPr lang="en-US" sz="1600" i="1" dirty="0">
                <a:solidFill>
                  <a:schemeClr val="bg1">
                    <a:lumMod val="50000"/>
                  </a:schemeClr>
                </a:solidFill>
              </a:rPr>
              <a:t>4 months after receiving funds </a:t>
            </a:r>
            <a:endParaRPr lang="en-US" i="1" dirty="0">
              <a:solidFill>
                <a:schemeClr val="bg1">
                  <a:lumMod val="50000"/>
                </a:schemeClr>
              </a:solidFill>
            </a:endParaRPr>
          </a:p>
        </p:txBody>
      </p:sp>
      <p:sp>
        <p:nvSpPr>
          <p:cNvPr id="18" name="TextBox 17">
            <a:extLst>
              <a:ext uri="{FF2B5EF4-FFF2-40B4-BE49-F238E27FC236}">
                <a16:creationId xmlns:a16="http://schemas.microsoft.com/office/drawing/2014/main" id="{39EA0F94-56A4-4F85-441B-CF1C2FD3EF99}"/>
              </a:ext>
            </a:extLst>
          </p:cNvPr>
          <p:cNvSpPr txBox="1"/>
          <p:nvPr/>
        </p:nvSpPr>
        <p:spPr>
          <a:xfrm>
            <a:off x="5540407" y="2887150"/>
            <a:ext cx="2640633" cy="338554"/>
          </a:xfrm>
          <a:prstGeom prst="rect">
            <a:avLst/>
          </a:prstGeom>
          <a:noFill/>
        </p:spPr>
        <p:txBody>
          <a:bodyPr wrap="square">
            <a:spAutoFit/>
          </a:bodyPr>
          <a:lstStyle/>
          <a:p>
            <a:pPr algn="ctr"/>
            <a:r>
              <a:rPr lang="en-US" sz="1600" i="1" dirty="0">
                <a:solidFill>
                  <a:schemeClr val="bg1">
                    <a:lumMod val="50000"/>
                  </a:schemeClr>
                </a:solidFill>
              </a:rPr>
              <a:t>13 months after  receiving funds </a:t>
            </a:r>
            <a:endParaRPr lang="en-US" i="1" dirty="0">
              <a:solidFill>
                <a:schemeClr val="bg1">
                  <a:lumMod val="50000"/>
                </a:schemeClr>
              </a:solidFill>
            </a:endParaRPr>
          </a:p>
        </p:txBody>
      </p:sp>
      <p:sp>
        <p:nvSpPr>
          <p:cNvPr id="19" name="TextBox 18">
            <a:extLst>
              <a:ext uri="{FF2B5EF4-FFF2-40B4-BE49-F238E27FC236}">
                <a16:creationId xmlns:a16="http://schemas.microsoft.com/office/drawing/2014/main" id="{D9E71FD2-9189-1209-8C50-E411BE11B439}"/>
              </a:ext>
            </a:extLst>
          </p:cNvPr>
          <p:cNvSpPr txBox="1"/>
          <p:nvPr/>
        </p:nvSpPr>
        <p:spPr>
          <a:xfrm>
            <a:off x="979049" y="3623723"/>
            <a:ext cx="2409822" cy="2246769"/>
          </a:xfrm>
          <a:prstGeom prst="rect">
            <a:avLst/>
          </a:prstGeom>
          <a:noFill/>
        </p:spPr>
        <p:txBody>
          <a:bodyPr wrap="square" rtlCol="0">
            <a:spAutoFit/>
          </a:bodyPr>
          <a:lstStyle/>
          <a:p>
            <a:r>
              <a:rPr lang="en-US" sz="1400"/>
              <a:t>Analyze images in SVS format and detect pathological mitoses</a:t>
            </a:r>
          </a:p>
          <a:p>
            <a:r>
              <a:rPr lang="en-US" sz="1400"/>
              <a:t>Get annotated results and save them in</a:t>
            </a:r>
            <a:r>
              <a:rPr lang="ru-RU" sz="1400"/>
              <a:t> </a:t>
            </a:r>
            <a:r>
              <a:rPr lang="en-US" sz="1400"/>
              <a:t>JPG/TXT format</a:t>
            </a:r>
          </a:p>
          <a:p>
            <a:endParaRPr lang="ru-RU" sz="1400"/>
          </a:p>
          <a:p>
            <a:r>
              <a:rPr lang="en-US" sz="1400"/>
              <a:t>Current model characteristics:</a:t>
            </a:r>
            <a:endParaRPr lang="ru-RU" sz="1400"/>
          </a:p>
          <a:p>
            <a:r>
              <a:rPr lang="en-US" sz="1400"/>
              <a:t>Precision = 96%</a:t>
            </a:r>
            <a:endParaRPr lang="ru-RU" sz="1400"/>
          </a:p>
          <a:p>
            <a:r>
              <a:rPr lang="en-US" sz="1400"/>
              <a:t>Recall = 98%</a:t>
            </a:r>
            <a:endParaRPr lang="ru-RU" sz="1400"/>
          </a:p>
          <a:p>
            <a:r>
              <a:rPr lang="en-US" sz="1400"/>
              <a:t>Accuracy = 97%</a:t>
            </a:r>
          </a:p>
          <a:p>
            <a:endParaRPr lang="en-US" sz="1400"/>
          </a:p>
        </p:txBody>
      </p:sp>
      <p:sp>
        <p:nvSpPr>
          <p:cNvPr id="21" name="TextBox 20">
            <a:extLst>
              <a:ext uri="{FF2B5EF4-FFF2-40B4-BE49-F238E27FC236}">
                <a16:creationId xmlns:a16="http://schemas.microsoft.com/office/drawing/2014/main" id="{66EB91FE-F68E-87DB-9B4F-E17A7AE7CAFF}"/>
              </a:ext>
            </a:extLst>
          </p:cNvPr>
          <p:cNvSpPr txBox="1"/>
          <p:nvPr/>
        </p:nvSpPr>
        <p:spPr>
          <a:xfrm>
            <a:off x="5136624" y="3632297"/>
            <a:ext cx="2763006" cy="2031325"/>
          </a:xfrm>
          <a:prstGeom prst="rect">
            <a:avLst/>
          </a:prstGeom>
          <a:noFill/>
        </p:spPr>
        <p:txBody>
          <a:bodyPr wrap="square" rtlCol="0">
            <a:spAutoFit/>
          </a:bodyPr>
          <a:lstStyle/>
          <a:p>
            <a:r>
              <a:rPr lang="en-US" sz="1400"/>
              <a:t>Secured Data Processing</a:t>
            </a:r>
          </a:p>
          <a:p>
            <a:r>
              <a:rPr lang="en-US" sz="1400"/>
              <a:t>Role Based access</a:t>
            </a:r>
          </a:p>
          <a:p>
            <a:r>
              <a:rPr lang="en-US" sz="1400"/>
              <a:t>Preprocessing model optimization (ongoing)</a:t>
            </a:r>
          </a:p>
          <a:p>
            <a:r>
              <a:rPr lang="en-US" sz="1400"/>
              <a:t>Performance improvement (ongoing)</a:t>
            </a:r>
          </a:p>
          <a:p>
            <a:r>
              <a:rPr lang="en-US" sz="1400"/>
              <a:t>Regulatory &amp; compliance required certification is obtained</a:t>
            </a:r>
          </a:p>
          <a:p>
            <a:r>
              <a:rPr lang="en-US" sz="1400"/>
              <a:t>Clinical trial estimated completion 3-4 months</a:t>
            </a:r>
          </a:p>
        </p:txBody>
      </p:sp>
      <p:sp>
        <p:nvSpPr>
          <p:cNvPr id="22" name="TextBox 21">
            <a:extLst>
              <a:ext uri="{FF2B5EF4-FFF2-40B4-BE49-F238E27FC236}">
                <a16:creationId xmlns:a16="http://schemas.microsoft.com/office/drawing/2014/main" id="{EAD684B8-FD4D-01CF-5FB9-0A9AFD0E7F7A}"/>
              </a:ext>
            </a:extLst>
          </p:cNvPr>
          <p:cNvSpPr txBox="1"/>
          <p:nvPr/>
        </p:nvSpPr>
        <p:spPr>
          <a:xfrm>
            <a:off x="8861444" y="3596931"/>
            <a:ext cx="2910139" cy="2246769"/>
          </a:xfrm>
          <a:prstGeom prst="rect">
            <a:avLst/>
          </a:prstGeom>
          <a:noFill/>
        </p:spPr>
        <p:txBody>
          <a:bodyPr wrap="square" rtlCol="0">
            <a:spAutoFit/>
          </a:bodyPr>
          <a:lstStyle/>
          <a:p>
            <a:r>
              <a:rPr lang="en-US" sz="1400"/>
              <a:t>Real time analyze images and detection pathological mitoses</a:t>
            </a:r>
          </a:p>
          <a:p>
            <a:r>
              <a:rPr lang="en-US" sz="1400"/>
              <a:t>Multiple data source support:</a:t>
            </a:r>
          </a:p>
          <a:p>
            <a:pPr marL="285750" indent="-285750">
              <a:buFont typeface="Arial" panose="020B0604020202020204" pitchFamily="34" charset="0"/>
              <a:buChar char="•"/>
            </a:pPr>
            <a:r>
              <a:rPr lang="en-US" sz="1400"/>
              <a:t>Direct real-time connection to optical microscopes</a:t>
            </a:r>
          </a:p>
          <a:p>
            <a:r>
              <a:rPr lang="en-US" sz="1400"/>
              <a:t>Multiple models specification for various cancer support</a:t>
            </a:r>
            <a:endParaRPr lang="ru-RU" sz="1400"/>
          </a:p>
          <a:p>
            <a:r>
              <a:rPr lang="en-US" sz="1400"/>
              <a:t>Begin developing models for detection of new deceases (for example - Polypheration index</a:t>
            </a:r>
            <a:r>
              <a:rPr lang="ru-RU" sz="1400"/>
              <a:t> (</a:t>
            </a:r>
            <a:r>
              <a:rPr lang="en-US" sz="1400"/>
              <a:t>Ki</a:t>
            </a:r>
            <a:r>
              <a:rPr lang="ru-RU" sz="1400"/>
              <a:t>-67)</a:t>
            </a:r>
            <a:r>
              <a:rPr lang="en-US" sz="1400"/>
              <a:t>. </a:t>
            </a:r>
          </a:p>
        </p:txBody>
      </p:sp>
      <p:cxnSp>
        <p:nvCxnSpPr>
          <p:cNvPr id="27" name="Straight Connector 26">
            <a:extLst>
              <a:ext uri="{FF2B5EF4-FFF2-40B4-BE49-F238E27FC236}">
                <a16:creationId xmlns:a16="http://schemas.microsoft.com/office/drawing/2014/main" id="{2FC91AEA-6708-A828-78A0-8A3BC0C75AEE}"/>
              </a:ext>
            </a:extLst>
          </p:cNvPr>
          <p:cNvCxnSpPr>
            <a:cxnSpLocks/>
          </p:cNvCxnSpPr>
          <p:nvPr/>
        </p:nvCxnSpPr>
        <p:spPr>
          <a:xfrm flipH="1">
            <a:off x="979049" y="3089195"/>
            <a:ext cx="20624" cy="2574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812CBB-DB39-8E78-9BAB-84D700F281DB}"/>
              </a:ext>
            </a:extLst>
          </p:cNvPr>
          <p:cNvCxnSpPr>
            <a:cxnSpLocks/>
          </p:cNvCxnSpPr>
          <p:nvPr/>
        </p:nvCxnSpPr>
        <p:spPr>
          <a:xfrm flipH="1">
            <a:off x="5126074" y="3087541"/>
            <a:ext cx="477" cy="2574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B9CC33-6181-BDB0-99A2-4EBB4781DEA4}"/>
              </a:ext>
            </a:extLst>
          </p:cNvPr>
          <p:cNvCxnSpPr>
            <a:cxnSpLocks/>
          </p:cNvCxnSpPr>
          <p:nvPr/>
        </p:nvCxnSpPr>
        <p:spPr>
          <a:xfrm>
            <a:off x="8803126" y="3090906"/>
            <a:ext cx="0" cy="27527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82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1049851" y="354485"/>
            <a:ext cx="9979220" cy="763600"/>
          </a:xfrm>
          <a:prstGeom prst="rect">
            <a:avLst/>
          </a:prstGeom>
          <a:noFill/>
          <a:ln>
            <a:noFill/>
          </a:ln>
        </p:spPr>
        <p:txBody>
          <a:bodyPr spcFirstLastPara="1" vert="horz" wrap="square" lIns="121900" tIns="121900" rIns="121900" bIns="121900" rtlCol="0" anchor="t" anchorCtr="0">
            <a:noAutofit/>
          </a:bodyPr>
          <a:lstStyle/>
          <a:p>
            <a:r>
              <a:rPr lang="en-US" b="1"/>
              <a:t>Architecture schema</a:t>
            </a:r>
          </a:p>
        </p:txBody>
      </p:sp>
      <p:pic>
        <p:nvPicPr>
          <p:cNvPr id="4" name="Рисунок 3" descr="Изображение выглядит как текст, снимок экрана, Шрифт, Прямоугольник&#10;&#10;Содержимое, созданное искусственным интеллектом, может быть неверным.">
            <a:extLst>
              <a:ext uri="{FF2B5EF4-FFF2-40B4-BE49-F238E27FC236}">
                <a16:creationId xmlns:a16="http://schemas.microsoft.com/office/drawing/2014/main" id="{126D043F-025C-95D3-31B5-EDF355117401}"/>
              </a:ext>
            </a:extLst>
          </p:cNvPr>
          <p:cNvPicPr>
            <a:picLocks noChangeAspect="1"/>
          </p:cNvPicPr>
          <p:nvPr/>
        </p:nvPicPr>
        <p:blipFill>
          <a:blip r:embed="rId6"/>
          <a:stretch>
            <a:fillRect/>
          </a:stretch>
        </p:blipFill>
        <p:spPr>
          <a:xfrm>
            <a:off x="2876159" y="1497705"/>
            <a:ext cx="6751730" cy="4613190"/>
          </a:xfrm>
          <a:prstGeom prst="rect">
            <a:avLst/>
          </a:prstGeom>
        </p:spPr>
      </p:pic>
    </p:spTree>
    <p:extLst>
      <p:ext uri="{BB962C8B-B14F-4D97-AF65-F5344CB8AC3E}">
        <p14:creationId xmlns:p14="http://schemas.microsoft.com/office/powerpoint/2010/main" val="1472737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71C80-9FDD-14BD-D15D-E1732E568EF4}"/>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012017F-C6CD-F669-FFF9-19F8863ADBD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2012017F-C6CD-F669-FFF9-19F8863ADBD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34AF7C-FC2F-FCFA-3CD5-24C8DADAFFC0}"/>
              </a:ext>
            </a:extLst>
          </p:cNvPr>
          <p:cNvSpPr>
            <a:spLocks noGrp="1"/>
          </p:cNvSpPr>
          <p:nvPr>
            <p:ph type="title"/>
          </p:nvPr>
        </p:nvSpPr>
        <p:spPr>
          <a:xfrm>
            <a:off x="878868" y="-63179"/>
            <a:ext cx="10434264" cy="1190406"/>
          </a:xfrm>
        </p:spPr>
        <p:txBody>
          <a:bodyPr vert="horz"/>
          <a:lstStyle/>
          <a:p>
            <a:r>
              <a:rPr lang="en-US"/>
              <a:t>planned team</a:t>
            </a:r>
          </a:p>
        </p:txBody>
      </p:sp>
      <p:graphicFrame>
        <p:nvGraphicFramePr>
          <p:cNvPr id="8" name="Table 7">
            <a:extLst>
              <a:ext uri="{FF2B5EF4-FFF2-40B4-BE49-F238E27FC236}">
                <a16:creationId xmlns:a16="http://schemas.microsoft.com/office/drawing/2014/main" id="{23DB72B4-F30C-C8DE-8810-411CDA85B3EA}"/>
              </a:ext>
            </a:extLst>
          </p:cNvPr>
          <p:cNvGraphicFramePr>
            <a:graphicFrameLocks noGrp="1"/>
          </p:cNvGraphicFramePr>
          <p:nvPr>
            <p:extLst>
              <p:ext uri="{D42A27DB-BD31-4B8C-83A1-F6EECF244321}">
                <p14:modId xmlns:p14="http://schemas.microsoft.com/office/powerpoint/2010/main" val="2389317751"/>
              </p:ext>
            </p:extLst>
          </p:nvPr>
        </p:nvGraphicFramePr>
        <p:xfrm>
          <a:off x="468279" y="1127227"/>
          <a:ext cx="11255441" cy="5212080"/>
        </p:xfrm>
        <a:graphic>
          <a:graphicData uri="http://schemas.openxmlformats.org/drawingml/2006/table">
            <a:tbl>
              <a:tblPr firstRow="1" bandRow="1">
                <a:tableStyleId>{5C22544A-7EE6-4342-B048-85BDC9FD1C3A}</a:tableStyleId>
              </a:tblPr>
              <a:tblGrid>
                <a:gridCol w="1965432">
                  <a:extLst>
                    <a:ext uri="{9D8B030D-6E8A-4147-A177-3AD203B41FA5}">
                      <a16:colId xmlns:a16="http://schemas.microsoft.com/office/drawing/2014/main" val="661007871"/>
                    </a:ext>
                  </a:extLst>
                </a:gridCol>
                <a:gridCol w="2559728">
                  <a:extLst>
                    <a:ext uri="{9D8B030D-6E8A-4147-A177-3AD203B41FA5}">
                      <a16:colId xmlns:a16="http://schemas.microsoft.com/office/drawing/2014/main" val="3102073924"/>
                    </a:ext>
                  </a:extLst>
                </a:gridCol>
                <a:gridCol w="1674468">
                  <a:extLst>
                    <a:ext uri="{9D8B030D-6E8A-4147-A177-3AD203B41FA5}">
                      <a16:colId xmlns:a16="http://schemas.microsoft.com/office/drawing/2014/main" val="1952868810"/>
                    </a:ext>
                  </a:extLst>
                </a:gridCol>
                <a:gridCol w="1674468">
                  <a:extLst>
                    <a:ext uri="{9D8B030D-6E8A-4147-A177-3AD203B41FA5}">
                      <a16:colId xmlns:a16="http://schemas.microsoft.com/office/drawing/2014/main" val="1370075139"/>
                    </a:ext>
                  </a:extLst>
                </a:gridCol>
                <a:gridCol w="1328771">
                  <a:extLst>
                    <a:ext uri="{9D8B030D-6E8A-4147-A177-3AD203B41FA5}">
                      <a16:colId xmlns:a16="http://schemas.microsoft.com/office/drawing/2014/main" val="3149400493"/>
                    </a:ext>
                  </a:extLst>
                </a:gridCol>
                <a:gridCol w="1123515">
                  <a:extLst>
                    <a:ext uri="{9D8B030D-6E8A-4147-A177-3AD203B41FA5}">
                      <a16:colId xmlns:a16="http://schemas.microsoft.com/office/drawing/2014/main" val="2696738001"/>
                    </a:ext>
                  </a:extLst>
                </a:gridCol>
                <a:gridCol w="929059">
                  <a:extLst>
                    <a:ext uri="{9D8B030D-6E8A-4147-A177-3AD203B41FA5}">
                      <a16:colId xmlns:a16="http://schemas.microsoft.com/office/drawing/2014/main" val="2010650311"/>
                    </a:ext>
                  </a:extLst>
                </a:gridCol>
              </a:tblGrid>
              <a:tr h="370840">
                <a:tc>
                  <a:txBody>
                    <a:bodyPr/>
                    <a:lstStyle/>
                    <a:p>
                      <a:endParaRPr lang="en-US" sz="1200"/>
                    </a:p>
                  </a:txBody>
                  <a:tcPr anchor="ctr"/>
                </a:tc>
                <a:tc>
                  <a:txBody>
                    <a:bodyPr/>
                    <a:lstStyle/>
                    <a:p>
                      <a:r>
                        <a:rPr lang="en-US" sz="1200"/>
                        <a:t>Role Description</a:t>
                      </a:r>
                    </a:p>
                  </a:txBody>
                  <a:tcPr anchor="ctr"/>
                </a:tc>
                <a:tc>
                  <a:txBody>
                    <a:bodyPr/>
                    <a:lstStyle/>
                    <a:p>
                      <a:pPr algn="ctr"/>
                      <a:r>
                        <a:rPr lang="en-US" sz="1200"/>
                        <a:t>Planned workload</a:t>
                      </a:r>
                    </a:p>
                  </a:txBody>
                  <a:tcPr anchor="ctr"/>
                </a:tc>
                <a:tc>
                  <a:txBody>
                    <a:bodyPr/>
                    <a:lstStyle/>
                    <a:p>
                      <a:pPr algn="ctr"/>
                      <a:r>
                        <a:rPr lang="en-US" sz="1200"/>
                        <a:t>Availability</a:t>
                      </a:r>
                    </a:p>
                  </a:txBody>
                  <a:tcPr anchor="ctr"/>
                </a:tc>
                <a:tc>
                  <a:txBody>
                    <a:bodyPr/>
                    <a:lstStyle/>
                    <a:p>
                      <a:pPr algn="ctr"/>
                      <a:r>
                        <a:rPr lang="en-US" sz="1200"/>
                        <a:t>MVP, FTE</a:t>
                      </a:r>
                    </a:p>
                  </a:txBody>
                  <a:tcPr anchor="ctr"/>
                </a:tc>
                <a:tc>
                  <a:txBody>
                    <a:bodyPr/>
                    <a:lstStyle/>
                    <a:p>
                      <a:pPr algn="ctr"/>
                      <a:r>
                        <a:rPr lang="en-US" sz="1200"/>
                        <a:t>Release 1, FTE</a:t>
                      </a:r>
                    </a:p>
                  </a:txBody>
                  <a:tcPr anchor="ctr"/>
                </a:tc>
                <a:tc>
                  <a:txBody>
                    <a:bodyPr/>
                    <a:lstStyle/>
                    <a:p>
                      <a:pPr algn="ctr"/>
                      <a:r>
                        <a:rPr lang="en-US" sz="1200"/>
                        <a:t>Release 2, FTE</a:t>
                      </a:r>
                    </a:p>
                  </a:txBody>
                  <a:tcPr anchor="ctr"/>
                </a:tc>
                <a:extLst>
                  <a:ext uri="{0D108BD9-81ED-4DB2-BD59-A6C34878D82A}">
                    <a16:rowId xmlns:a16="http://schemas.microsoft.com/office/drawing/2014/main" val="953980779"/>
                  </a:ext>
                </a:extLst>
              </a:tr>
              <a:tr h="370840">
                <a:tc gridSpan="7">
                  <a:txBody>
                    <a:bodyPr/>
                    <a:lstStyle/>
                    <a:p>
                      <a:pPr algn="ctr"/>
                      <a:r>
                        <a:rPr lang="en-US" sz="1400" b="1"/>
                        <a:t>Development team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p>
                  </a:txBody>
                  <a:tcPr anchor="ctr"/>
                </a:tc>
                <a:extLst>
                  <a:ext uri="{0D108BD9-81ED-4DB2-BD59-A6C34878D82A}">
                    <a16:rowId xmlns:a16="http://schemas.microsoft.com/office/drawing/2014/main" val="1534521171"/>
                  </a:ext>
                </a:extLst>
              </a:tr>
              <a:tr h="370840">
                <a:tc>
                  <a:txBody>
                    <a:bodyPr/>
                    <a:lstStyle/>
                    <a:p>
                      <a:r>
                        <a:rPr lang="en-US" sz="1400"/>
                        <a:t>Product Owner</a:t>
                      </a:r>
                    </a:p>
                  </a:txBody>
                  <a:tcPr anchor="ctr"/>
                </a:tc>
                <a:tc>
                  <a:txBody>
                    <a:bodyPr/>
                    <a:lstStyle/>
                    <a:p>
                      <a:r>
                        <a:rPr lang="en-US" sz="1400"/>
                        <a:t>Product development</a:t>
                      </a:r>
                    </a:p>
                  </a:txBody>
                  <a:tcPr anchor="ctr"/>
                </a:tc>
                <a:tc>
                  <a:txBody>
                    <a:bodyPr/>
                    <a:lstStyle/>
                    <a:p>
                      <a:pPr algn="ctr"/>
                      <a:r>
                        <a:rPr lang="en-US" sz="1400"/>
                        <a:t>Part time</a:t>
                      </a:r>
                    </a:p>
                  </a:txBody>
                  <a:tcPr anchor="ctr"/>
                </a:tc>
                <a:tc>
                  <a:txBody>
                    <a:bodyPr/>
                    <a:lstStyle/>
                    <a:p>
                      <a:pPr algn="ctr"/>
                      <a:r>
                        <a:rPr lang="en-US" sz="1400"/>
                        <a:t>Boris</a:t>
                      </a:r>
                    </a:p>
                  </a:txBody>
                  <a:tcPr anchor="ctr"/>
                </a:tc>
                <a:tc>
                  <a:txBody>
                    <a:bodyPr/>
                    <a:lstStyle/>
                    <a:p>
                      <a:pPr algn="ctr"/>
                      <a:r>
                        <a:rPr lang="en-US" sz="1400"/>
                        <a:t>0.5</a:t>
                      </a:r>
                    </a:p>
                  </a:txBody>
                  <a:tcPr anchor="ctr"/>
                </a:tc>
                <a:tc>
                  <a:txBody>
                    <a:bodyPr/>
                    <a:lstStyle/>
                    <a:p>
                      <a:pPr algn="ctr"/>
                      <a:r>
                        <a:rPr lang="en-US" sz="1400"/>
                        <a:t>0.5</a:t>
                      </a:r>
                    </a:p>
                  </a:txBody>
                  <a:tcPr anchor="ctr"/>
                </a:tc>
                <a:tc>
                  <a:txBody>
                    <a:bodyPr/>
                    <a:lstStyle/>
                    <a:p>
                      <a:pPr algn="ctr"/>
                      <a:r>
                        <a:rPr lang="en-US" sz="1400"/>
                        <a:t>0.5</a:t>
                      </a:r>
                    </a:p>
                  </a:txBody>
                  <a:tcPr anchor="ctr"/>
                </a:tc>
                <a:extLst>
                  <a:ext uri="{0D108BD9-81ED-4DB2-BD59-A6C34878D82A}">
                    <a16:rowId xmlns:a16="http://schemas.microsoft.com/office/drawing/2014/main" val="3004666307"/>
                  </a:ext>
                </a:extLst>
              </a:tr>
              <a:tr h="370840">
                <a:tc>
                  <a:txBody>
                    <a:bodyPr/>
                    <a:lstStyle/>
                    <a:p>
                      <a:r>
                        <a:rPr lang="en-US" sz="1400"/>
                        <a:t>Delivery Manager</a:t>
                      </a:r>
                    </a:p>
                  </a:txBody>
                  <a:tcPr anchor="ctr"/>
                </a:tc>
                <a:tc>
                  <a:txBody>
                    <a:bodyPr/>
                    <a:lstStyle/>
                    <a:p>
                      <a:r>
                        <a:rPr lang="en-US" sz="1400"/>
                        <a:t>Delivery and team coordination</a:t>
                      </a:r>
                    </a:p>
                  </a:txBody>
                  <a:tcPr anchor="ctr"/>
                </a:tc>
                <a:tc>
                  <a:txBody>
                    <a:bodyPr/>
                    <a:lstStyle/>
                    <a:p>
                      <a:pPr algn="ctr"/>
                      <a:r>
                        <a:rPr lang="en-US" sz="1400"/>
                        <a:t>Full time</a:t>
                      </a:r>
                    </a:p>
                  </a:txBody>
                  <a:tcPr anchor="ctr"/>
                </a:tc>
                <a:tc>
                  <a:txBody>
                    <a:bodyPr/>
                    <a:lstStyle/>
                    <a:p>
                      <a:pPr algn="ctr"/>
                      <a:r>
                        <a:rPr lang="en-US" sz="1400"/>
                        <a:t>Helen</a:t>
                      </a:r>
                    </a:p>
                  </a:txBody>
                  <a:tcPr anchor="ctr"/>
                </a:tc>
                <a:tc>
                  <a:txBody>
                    <a:bodyPr/>
                    <a:lstStyle/>
                    <a:p>
                      <a:pPr algn="ctr"/>
                      <a:r>
                        <a:rPr lang="en-US" sz="1400"/>
                        <a:t>1</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2324166412"/>
                  </a:ext>
                </a:extLst>
              </a:tr>
              <a:tr h="370840">
                <a:tc>
                  <a:txBody>
                    <a:bodyPr/>
                    <a:lstStyle/>
                    <a:p>
                      <a:r>
                        <a:rPr lang="en-US" sz="1400"/>
                        <a:t>Solution Architect</a:t>
                      </a:r>
                    </a:p>
                  </a:txBody>
                  <a:tcPr anchor="ctr"/>
                </a:tc>
                <a:tc>
                  <a:txBody>
                    <a:bodyPr/>
                    <a:lstStyle/>
                    <a:p>
                      <a:r>
                        <a:rPr lang="en-US" sz="1400"/>
                        <a:t>Architecture definition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algn="ctr"/>
                      <a:r>
                        <a:rPr lang="en-US" sz="1400"/>
                        <a:t>Nina</a:t>
                      </a:r>
                    </a:p>
                  </a:txBody>
                  <a:tcPr anchor="ctr"/>
                </a:tc>
                <a:tc>
                  <a:txBody>
                    <a:bodyPr/>
                    <a:lstStyle/>
                    <a:p>
                      <a:pPr algn="ctr"/>
                      <a:r>
                        <a:rPr lang="en-US" sz="1400"/>
                        <a:t>1</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3845116878"/>
                  </a:ext>
                </a:extLst>
              </a:tr>
              <a:tr h="370840">
                <a:tc>
                  <a:txBody>
                    <a:bodyPr/>
                    <a:lstStyle/>
                    <a:p>
                      <a:r>
                        <a:rPr lang="en-US" sz="1400"/>
                        <a:t>Business Analyst</a:t>
                      </a:r>
                    </a:p>
                  </a:txBody>
                  <a:tcPr anchor="ctr"/>
                </a:tc>
                <a:tc>
                  <a:txBody>
                    <a:bodyPr/>
                    <a:lstStyle/>
                    <a:p>
                      <a:r>
                        <a:rPr lang="en-US" sz="1400"/>
                        <a:t>Requirements development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1556264224"/>
                  </a:ext>
                </a:extLst>
              </a:tr>
              <a:tr h="198262">
                <a:tc>
                  <a:txBody>
                    <a:bodyPr/>
                    <a:lstStyle/>
                    <a:p>
                      <a:r>
                        <a:rPr lang="en-US" sz="1400"/>
                        <a:t>Development Team Leader</a:t>
                      </a:r>
                    </a:p>
                  </a:txBody>
                  <a:tcPr anchor="ctr"/>
                </a:tc>
                <a:tc>
                  <a:txBody>
                    <a:bodyPr/>
                    <a:lstStyle/>
                    <a:p>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algn="ctr"/>
                      <a:r>
                        <a:rPr lang="en-US" sz="1400"/>
                        <a:t>Misha</a:t>
                      </a:r>
                    </a:p>
                  </a:txBody>
                  <a:tcPr anchor="ctr"/>
                </a:tc>
                <a:tc>
                  <a:txBody>
                    <a:bodyPr/>
                    <a:lstStyle/>
                    <a:p>
                      <a:pPr algn="ctr"/>
                      <a:r>
                        <a:rPr lang="en-US" sz="1400"/>
                        <a:t>1</a:t>
                      </a:r>
                    </a:p>
                  </a:txBody>
                  <a:tcPr anchor="ctr"/>
                </a:tc>
                <a:tc>
                  <a:txBody>
                    <a:bodyPr/>
                    <a:lstStyle/>
                    <a:p>
                      <a:pPr algn="ctr"/>
                      <a:r>
                        <a:rPr lang="en-US" sz="1400"/>
                        <a:t>1</a:t>
                      </a:r>
                    </a:p>
                  </a:txBody>
                  <a:tcPr anchor="ctr"/>
                </a:tc>
                <a:tc>
                  <a:txBody>
                    <a:bodyPr/>
                    <a:lstStyle/>
                    <a:p>
                      <a:pPr algn="ctr"/>
                      <a:endParaRPr lang="en-US" sz="1400"/>
                    </a:p>
                  </a:txBody>
                  <a:tcPr anchor="ctr"/>
                </a:tc>
                <a:extLst>
                  <a:ext uri="{0D108BD9-81ED-4DB2-BD59-A6C34878D82A}">
                    <a16:rowId xmlns:a16="http://schemas.microsoft.com/office/drawing/2014/main" val="1964830923"/>
                  </a:ext>
                </a:extLst>
              </a:tr>
              <a:tr h="370840">
                <a:tc>
                  <a:txBody>
                    <a:bodyPr/>
                    <a:lstStyle/>
                    <a:p>
                      <a:r>
                        <a:rPr lang="en-US" sz="1400"/>
                        <a:t>Developer</a:t>
                      </a:r>
                    </a:p>
                  </a:txBody>
                  <a:tcPr anchor="ctr"/>
                </a:tc>
                <a:tc>
                  <a:txBody>
                    <a:bodyPr/>
                    <a:lstStyle/>
                    <a:p>
                      <a:r>
                        <a:rPr lang="en-US" sz="1400"/>
                        <a:t>Back End and ML development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2</a:t>
                      </a:r>
                    </a:p>
                  </a:txBody>
                  <a:tcPr anchor="ctr"/>
                </a:tc>
                <a:tc>
                  <a:txBody>
                    <a:bodyPr/>
                    <a:lstStyle/>
                    <a:p>
                      <a:pPr algn="ctr"/>
                      <a:r>
                        <a:rPr lang="en-US" sz="1400"/>
                        <a:t>2</a:t>
                      </a:r>
                    </a:p>
                  </a:txBody>
                  <a:tcPr anchor="ctr"/>
                </a:tc>
                <a:extLst>
                  <a:ext uri="{0D108BD9-81ED-4DB2-BD59-A6C34878D82A}">
                    <a16:rowId xmlns:a16="http://schemas.microsoft.com/office/drawing/2014/main" val="209643809"/>
                  </a:ext>
                </a:extLst>
              </a:tr>
              <a:tr h="370840">
                <a:tc>
                  <a:txBody>
                    <a:bodyPr/>
                    <a:lstStyle/>
                    <a:p>
                      <a:r>
                        <a:rPr lang="en-US" sz="1400"/>
                        <a:t>UX/UI Developer</a:t>
                      </a:r>
                    </a:p>
                  </a:txBody>
                  <a:tcPr anchor="ctr"/>
                </a:tc>
                <a:tc>
                  <a:txBody>
                    <a:bodyPr/>
                    <a:lstStyle/>
                    <a:p>
                      <a:r>
                        <a:rPr lang="en-US" sz="1400"/>
                        <a:t>Front End Development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0.5</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2395336535"/>
                  </a:ext>
                </a:extLst>
              </a:tr>
              <a:tr h="370840">
                <a:tc>
                  <a:txBody>
                    <a:bodyPr/>
                    <a:lstStyle/>
                    <a:p>
                      <a:r>
                        <a:rPr lang="en-US" sz="1400"/>
                        <a:t>Subject Matter Expert</a:t>
                      </a:r>
                    </a:p>
                  </a:txBody>
                  <a:tcPr anchor="ctr"/>
                </a:tc>
                <a:tc>
                  <a:txBody>
                    <a:bodyPr/>
                    <a:lstStyle/>
                    <a:p>
                      <a:r>
                        <a:rPr lang="en-US" sz="1400"/>
                        <a:t>Data Markup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28423471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Subject Matter Expert</a:t>
                      </a:r>
                    </a:p>
                  </a:txBody>
                  <a:tcPr anchor="ctr"/>
                </a:tc>
                <a:tc>
                  <a:txBody>
                    <a:bodyPr/>
                    <a:lstStyle/>
                    <a:p>
                      <a:r>
                        <a:rPr lang="en-US" sz="1400"/>
                        <a:t>Model Testing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1019389796"/>
                  </a:ext>
                </a:extLst>
              </a:tr>
              <a:tr h="370840">
                <a:tc>
                  <a:txBody>
                    <a:bodyPr/>
                    <a:lstStyle/>
                    <a:p>
                      <a:r>
                        <a:rPr lang="en-US" sz="1400"/>
                        <a:t>Quality Engineer </a:t>
                      </a:r>
                    </a:p>
                  </a:txBody>
                  <a:tcPr anchor="ctr"/>
                </a:tc>
                <a:tc>
                  <a:txBody>
                    <a:bodyPr/>
                    <a:lstStyle/>
                    <a:p>
                      <a:r>
                        <a:rPr lang="en-US" sz="1400"/>
                        <a:t>Product testing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2</a:t>
                      </a:r>
                    </a:p>
                  </a:txBody>
                  <a:tcPr anchor="ctr"/>
                </a:tc>
                <a:extLst>
                  <a:ext uri="{0D108BD9-81ED-4DB2-BD59-A6C34878D82A}">
                    <a16:rowId xmlns:a16="http://schemas.microsoft.com/office/drawing/2014/main" val="3627981423"/>
                  </a:ext>
                </a:extLst>
              </a:tr>
              <a:tr h="370840">
                <a:tc>
                  <a:txBody>
                    <a:bodyPr/>
                    <a:lstStyle/>
                    <a:p>
                      <a:r>
                        <a:rPr lang="en-US" sz="1400"/>
                        <a:t>DevOps Engineer</a:t>
                      </a:r>
                    </a:p>
                  </a:txBody>
                  <a:tcPr anchor="ctr"/>
                </a:tc>
                <a:tc>
                  <a:txBody>
                    <a:bodyPr/>
                    <a:lstStyle/>
                    <a:p>
                      <a:r>
                        <a:rPr lang="en-US" sz="1400"/>
                        <a:t>Product deployment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Part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0.5</a:t>
                      </a:r>
                    </a:p>
                  </a:txBody>
                  <a:tcPr anchor="ctr"/>
                </a:tc>
                <a:tc>
                  <a:txBody>
                    <a:bodyPr/>
                    <a:lstStyle/>
                    <a:p>
                      <a:pPr algn="ctr"/>
                      <a:r>
                        <a:rPr lang="en-US" sz="1400"/>
                        <a:t>0.5</a:t>
                      </a:r>
                    </a:p>
                  </a:txBody>
                  <a:tcPr anchor="ctr"/>
                </a:tc>
                <a:extLst>
                  <a:ext uri="{0D108BD9-81ED-4DB2-BD59-A6C34878D82A}">
                    <a16:rowId xmlns:a16="http://schemas.microsoft.com/office/drawing/2014/main" val="3042904169"/>
                  </a:ext>
                </a:extLst>
              </a:tr>
              <a:tr h="370840">
                <a:tc>
                  <a:txBody>
                    <a:bodyPr/>
                    <a:lstStyle/>
                    <a:p>
                      <a:r>
                        <a:rPr lang="en-US" sz="1400"/>
                        <a:t>Security Engineer</a:t>
                      </a:r>
                    </a:p>
                  </a:txBody>
                  <a:tcPr anchor="ctr"/>
                </a:tc>
                <a:tc>
                  <a:txBody>
                    <a:bodyPr/>
                    <a:lstStyle/>
                    <a:p>
                      <a:r>
                        <a:rPr lang="en-US" sz="1400"/>
                        <a:t>Setup and validate product security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Part time</a:t>
                      </a:r>
                    </a:p>
                  </a:txBody>
                  <a:tcPr anchor="ctr"/>
                </a:tc>
                <a:tc>
                  <a:txBody>
                    <a:bodyPr/>
                    <a:lstStyle/>
                    <a:p>
                      <a:pPr algn="ctr"/>
                      <a:r>
                        <a:rPr lang="en-US" sz="1400"/>
                        <a:t>If needed</a:t>
                      </a:r>
                    </a:p>
                  </a:txBody>
                  <a:tcPr anchor="ctr"/>
                </a:tc>
                <a:tc>
                  <a:txBody>
                    <a:bodyPr/>
                    <a:lstStyle/>
                    <a:p>
                      <a:pPr algn="ctr"/>
                      <a:r>
                        <a:rPr lang="en-US" sz="140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0.5</a:t>
                      </a:r>
                    </a:p>
                  </a:txBody>
                  <a:tcPr anchor="ctr"/>
                </a:tc>
                <a:extLst>
                  <a:ext uri="{0D108BD9-81ED-4DB2-BD59-A6C34878D82A}">
                    <a16:rowId xmlns:a16="http://schemas.microsoft.com/office/drawing/2014/main" val="1072095449"/>
                  </a:ext>
                </a:extLst>
              </a:tr>
            </a:tbl>
          </a:graphicData>
        </a:graphic>
      </p:graphicFrame>
    </p:spTree>
    <p:extLst>
      <p:ext uri="{BB962C8B-B14F-4D97-AF65-F5344CB8AC3E}">
        <p14:creationId xmlns:p14="http://schemas.microsoft.com/office/powerpoint/2010/main" val="3225705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71C80-9FDD-14BD-D15D-E1732E568EF4}"/>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012017F-C6CD-F669-FFF9-19F8863ADBD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2012017F-C6CD-F669-FFF9-19F8863ADBD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34AF7C-FC2F-FCFA-3CD5-24C8DADAFFC0}"/>
              </a:ext>
            </a:extLst>
          </p:cNvPr>
          <p:cNvSpPr>
            <a:spLocks noGrp="1"/>
          </p:cNvSpPr>
          <p:nvPr>
            <p:ph type="title"/>
          </p:nvPr>
        </p:nvSpPr>
        <p:spPr>
          <a:xfrm>
            <a:off x="878868" y="-63179"/>
            <a:ext cx="10434264" cy="1190406"/>
          </a:xfrm>
        </p:spPr>
        <p:txBody>
          <a:bodyPr vert="horz"/>
          <a:lstStyle/>
          <a:p>
            <a:r>
              <a:rPr lang="en-US"/>
              <a:t>planned team</a:t>
            </a:r>
          </a:p>
        </p:txBody>
      </p:sp>
      <p:graphicFrame>
        <p:nvGraphicFramePr>
          <p:cNvPr id="8" name="Table 7">
            <a:extLst>
              <a:ext uri="{FF2B5EF4-FFF2-40B4-BE49-F238E27FC236}">
                <a16:creationId xmlns:a16="http://schemas.microsoft.com/office/drawing/2014/main" id="{23DB72B4-F30C-C8DE-8810-411CDA85B3EA}"/>
              </a:ext>
            </a:extLst>
          </p:cNvPr>
          <p:cNvGraphicFramePr>
            <a:graphicFrameLocks noGrp="1"/>
          </p:cNvGraphicFramePr>
          <p:nvPr>
            <p:extLst>
              <p:ext uri="{D42A27DB-BD31-4B8C-83A1-F6EECF244321}">
                <p14:modId xmlns:p14="http://schemas.microsoft.com/office/powerpoint/2010/main" val="2814375722"/>
              </p:ext>
            </p:extLst>
          </p:nvPr>
        </p:nvGraphicFramePr>
        <p:xfrm>
          <a:off x="489299" y="1310640"/>
          <a:ext cx="11213402" cy="5359400"/>
        </p:xfrm>
        <a:graphic>
          <a:graphicData uri="http://schemas.openxmlformats.org/drawingml/2006/table">
            <a:tbl>
              <a:tblPr firstRow="1" bandRow="1">
                <a:tableStyleId>{5C22544A-7EE6-4342-B048-85BDC9FD1C3A}</a:tableStyleId>
              </a:tblPr>
              <a:tblGrid>
                <a:gridCol w="2352375">
                  <a:extLst>
                    <a:ext uri="{9D8B030D-6E8A-4147-A177-3AD203B41FA5}">
                      <a16:colId xmlns:a16="http://schemas.microsoft.com/office/drawing/2014/main" val="661007871"/>
                    </a:ext>
                  </a:extLst>
                </a:gridCol>
                <a:gridCol w="2321169">
                  <a:extLst>
                    <a:ext uri="{9D8B030D-6E8A-4147-A177-3AD203B41FA5}">
                      <a16:colId xmlns:a16="http://schemas.microsoft.com/office/drawing/2014/main" val="1464905174"/>
                    </a:ext>
                  </a:extLst>
                </a:gridCol>
                <a:gridCol w="1502927">
                  <a:extLst>
                    <a:ext uri="{9D8B030D-6E8A-4147-A177-3AD203B41FA5}">
                      <a16:colId xmlns:a16="http://schemas.microsoft.com/office/drawing/2014/main" val="1479618467"/>
                    </a:ext>
                  </a:extLst>
                </a:gridCol>
                <a:gridCol w="1668214">
                  <a:extLst>
                    <a:ext uri="{9D8B030D-6E8A-4147-A177-3AD203B41FA5}">
                      <a16:colId xmlns:a16="http://schemas.microsoft.com/office/drawing/2014/main" val="1370075139"/>
                    </a:ext>
                  </a:extLst>
                </a:gridCol>
                <a:gridCol w="1323809">
                  <a:extLst>
                    <a:ext uri="{9D8B030D-6E8A-4147-A177-3AD203B41FA5}">
                      <a16:colId xmlns:a16="http://schemas.microsoft.com/office/drawing/2014/main" val="3149400493"/>
                    </a:ext>
                  </a:extLst>
                </a:gridCol>
                <a:gridCol w="1119319">
                  <a:extLst>
                    <a:ext uri="{9D8B030D-6E8A-4147-A177-3AD203B41FA5}">
                      <a16:colId xmlns:a16="http://schemas.microsoft.com/office/drawing/2014/main" val="2696738001"/>
                    </a:ext>
                  </a:extLst>
                </a:gridCol>
                <a:gridCol w="925589">
                  <a:extLst>
                    <a:ext uri="{9D8B030D-6E8A-4147-A177-3AD203B41FA5}">
                      <a16:colId xmlns:a16="http://schemas.microsoft.com/office/drawing/2014/main" val="2010650311"/>
                    </a:ext>
                  </a:extLst>
                </a:gridCol>
              </a:tblGrid>
              <a:tr h="370840">
                <a:tc>
                  <a:txBody>
                    <a:bodyPr/>
                    <a:lstStyle/>
                    <a:p>
                      <a:endParaRPr lang="en-US" sz="1200"/>
                    </a:p>
                  </a:txBody>
                  <a:tcPr anchor="ctr"/>
                </a:tc>
                <a:tc>
                  <a:txBody>
                    <a:bodyPr/>
                    <a:lstStyle/>
                    <a:p>
                      <a:r>
                        <a:rPr lang="en-US" sz="1200"/>
                        <a:t>Role Description</a:t>
                      </a:r>
                    </a:p>
                  </a:txBody>
                  <a:tcPr anchor="ctr"/>
                </a:tc>
                <a:tc>
                  <a:txBody>
                    <a:bodyPr/>
                    <a:lstStyle/>
                    <a:p>
                      <a:pPr algn="ctr"/>
                      <a:r>
                        <a:rPr lang="en-US" sz="1200"/>
                        <a:t>Planned workload</a:t>
                      </a:r>
                    </a:p>
                  </a:txBody>
                  <a:tcPr anchor="ctr"/>
                </a:tc>
                <a:tc>
                  <a:txBody>
                    <a:bodyPr/>
                    <a:lstStyle/>
                    <a:p>
                      <a:pPr algn="ctr"/>
                      <a:r>
                        <a:rPr lang="en-US" sz="1200"/>
                        <a:t>Availability</a:t>
                      </a:r>
                    </a:p>
                  </a:txBody>
                  <a:tcPr anchor="ctr"/>
                </a:tc>
                <a:tc>
                  <a:txBody>
                    <a:bodyPr/>
                    <a:lstStyle/>
                    <a:p>
                      <a:pPr algn="ctr"/>
                      <a:r>
                        <a:rPr lang="en-US" sz="1200"/>
                        <a:t>MVP, FTE</a:t>
                      </a:r>
                    </a:p>
                  </a:txBody>
                  <a:tcPr anchor="ctr"/>
                </a:tc>
                <a:tc>
                  <a:txBody>
                    <a:bodyPr/>
                    <a:lstStyle/>
                    <a:p>
                      <a:pPr algn="ctr"/>
                      <a:r>
                        <a:rPr lang="en-US" sz="1200"/>
                        <a:t>Release 1, FTE</a:t>
                      </a:r>
                    </a:p>
                  </a:txBody>
                  <a:tcPr anchor="ctr"/>
                </a:tc>
                <a:tc>
                  <a:txBody>
                    <a:bodyPr/>
                    <a:lstStyle/>
                    <a:p>
                      <a:pPr algn="ctr"/>
                      <a:r>
                        <a:rPr lang="en-US" sz="1200"/>
                        <a:t>Release 2, FTE</a:t>
                      </a:r>
                    </a:p>
                  </a:txBody>
                  <a:tcPr anchor="ctr"/>
                </a:tc>
                <a:extLst>
                  <a:ext uri="{0D108BD9-81ED-4DB2-BD59-A6C34878D82A}">
                    <a16:rowId xmlns:a16="http://schemas.microsoft.com/office/drawing/2014/main" val="953980779"/>
                  </a:ext>
                </a:extLst>
              </a:tr>
              <a:tr h="370840">
                <a:tc gridSpan="7">
                  <a:txBody>
                    <a:bodyPr/>
                    <a:lstStyle/>
                    <a:p>
                      <a:pPr algn="ctr"/>
                      <a:r>
                        <a:rPr lang="en-US" sz="1400" b="1"/>
                        <a:t>Support team</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p>
                  </a:txBody>
                  <a:tcPr anchor="ctr"/>
                </a:tc>
                <a:extLst>
                  <a:ext uri="{0D108BD9-81ED-4DB2-BD59-A6C34878D82A}">
                    <a16:rowId xmlns:a16="http://schemas.microsoft.com/office/drawing/2014/main" val="1534521171"/>
                  </a:ext>
                </a:extLst>
              </a:tr>
              <a:tr h="370840">
                <a:tc>
                  <a:txBody>
                    <a:bodyPr/>
                    <a:lstStyle/>
                    <a:p>
                      <a:r>
                        <a:rPr lang="en-US" sz="1400"/>
                        <a:t>Support Engineer (L1), MX</a:t>
                      </a:r>
                    </a:p>
                  </a:txBody>
                  <a:tcPr anchor="ctr"/>
                </a:tc>
                <a:tc>
                  <a:txBody>
                    <a:bodyPr/>
                    <a:lstStyle/>
                    <a:p>
                      <a:r>
                        <a:rPr lang="en-US" sz="1400"/>
                        <a:t>L1 end users support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16828512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Support Engineer (L1), US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L1 end users support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p>
                  </a:txBody>
                  <a:tcPr anchor="ctr"/>
                </a:tc>
                <a:tc>
                  <a:txBody>
                    <a:bodyPr/>
                    <a:lstStyle/>
                    <a:p>
                      <a:pPr algn="ctr"/>
                      <a:endParaRPr lang="en-US" sz="1400"/>
                    </a:p>
                  </a:txBody>
                  <a:tcPr anchor="ctr"/>
                </a:tc>
                <a:tc>
                  <a:txBody>
                    <a:bodyPr/>
                    <a:lstStyle/>
                    <a:p>
                      <a:pPr algn="ctr"/>
                      <a:r>
                        <a:rPr lang="en-US" sz="1400"/>
                        <a:t>-</a:t>
                      </a:r>
                    </a:p>
                  </a:txBody>
                  <a:tcPr anchor="ctr"/>
                </a:tc>
                <a:tc>
                  <a:txBody>
                    <a:bodyPr/>
                    <a:lstStyle/>
                    <a:p>
                      <a:pPr algn="ctr"/>
                      <a:r>
                        <a:rPr lang="en-US" sz="1400"/>
                        <a:t>1</a:t>
                      </a:r>
                    </a:p>
                  </a:txBody>
                  <a:tcPr anchor="ctr"/>
                </a:tc>
                <a:extLst>
                  <a:ext uri="{0D108BD9-81ED-4DB2-BD59-A6C34878D82A}">
                    <a16:rowId xmlns:a16="http://schemas.microsoft.com/office/drawing/2014/main" val="4158412995"/>
                  </a:ext>
                </a:extLst>
              </a:tr>
              <a:tr h="370840">
                <a:tc>
                  <a:txBody>
                    <a:bodyPr/>
                    <a:lstStyle/>
                    <a:p>
                      <a:r>
                        <a:rPr lang="en-US" sz="1400"/>
                        <a:t>Support Engineer (L2/L3), MX</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L2/L3 end users support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14376831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Support Engineer (L2/L3), US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L2/L3 end users support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a:t>
                      </a:r>
                    </a:p>
                  </a:txBody>
                  <a:tcPr anchor="ctr"/>
                </a:tc>
                <a:tc>
                  <a:txBody>
                    <a:bodyPr/>
                    <a:lstStyle/>
                    <a:p>
                      <a:pPr algn="ctr"/>
                      <a:r>
                        <a:rPr lang="en-US" sz="1400"/>
                        <a:t>1</a:t>
                      </a:r>
                    </a:p>
                  </a:txBody>
                  <a:tcPr anchor="ctr"/>
                </a:tc>
                <a:extLst>
                  <a:ext uri="{0D108BD9-81ED-4DB2-BD59-A6C34878D82A}">
                    <a16:rowId xmlns:a16="http://schemas.microsoft.com/office/drawing/2014/main" val="3289701056"/>
                  </a:ext>
                </a:extLst>
              </a:tr>
              <a:tr h="370840">
                <a:tc gridSpan="7">
                  <a:txBody>
                    <a:bodyPr/>
                    <a:lstStyle/>
                    <a:p>
                      <a:pPr algn="ctr"/>
                      <a:r>
                        <a:rPr lang="en-US" sz="1400" b="1"/>
                        <a:t>Other</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p>
                  </a:txBody>
                  <a:tcPr anchor="ctr"/>
                </a:tc>
                <a:extLst>
                  <a:ext uri="{0D108BD9-81ED-4DB2-BD59-A6C34878D82A}">
                    <a16:rowId xmlns:a16="http://schemas.microsoft.com/office/drawing/2014/main" val="298318743"/>
                  </a:ext>
                </a:extLst>
              </a:tr>
              <a:tr h="370840">
                <a:tc>
                  <a:txBody>
                    <a:bodyPr/>
                    <a:lstStyle/>
                    <a:p>
                      <a:r>
                        <a:rPr lang="en-US" sz="1400">
                          <a:solidFill>
                            <a:schemeClr val="tx1"/>
                          </a:solidFill>
                        </a:rPr>
                        <a:t>Sales Specialist (MX)</a:t>
                      </a:r>
                    </a:p>
                  </a:txBody>
                  <a:tcPr anchor="ctr"/>
                </a:tc>
                <a:tc>
                  <a:txBody>
                    <a:bodyPr/>
                    <a:lstStyle/>
                    <a:p>
                      <a:r>
                        <a:rPr lang="en-US" sz="1400"/>
                        <a:t>Sales and Marketing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3207659102"/>
                  </a:ext>
                </a:extLst>
              </a:tr>
              <a:tr h="370840">
                <a:tc>
                  <a:txBody>
                    <a:bodyPr/>
                    <a:lstStyle/>
                    <a:p>
                      <a:r>
                        <a:rPr lang="en-US" sz="1400">
                          <a:solidFill>
                            <a:schemeClr val="tx1"/>
                          </a:solidFill>
                        </a:rPr>
                        <a:t>Sales Specialist (US)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Sales and Marketing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a:t>
                      </a:r>
                    </a:p>
                  </a:txBody>
                  <a:tcPr anchor="ctr"/>
                </a:tc>
                <a:tc>
                  <a:txBody>
                    <a:bodyPr/>
                    <a:lstStyle/>
                    <a:p>
                      <a:pPr algn="ctr"/>
                      <a:r>
                        <a:rPr lang="en-US" sz="1400"/>
                        <a:t>1</a:t>
                      </a:r>
                    </a:p>
                  </a:txBody>
                  <a:tcPr anchor="ctr"/>
                </a:tc>
                <a:extLst>
                  <a:ext uri="{0D108BD9-81ED-4DB2-BD59-A6C34878D82A}">
                    <a16:rowId xmlns:a16="http://schemas.microsoft.com/office/drawing/2014/main" val="41140368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Head of Compliance</a:t>
                      </a:r>
                    </a:p>
                  </a:txBody>
                  <a:tcPr anchor="ctr"/>
                </a:tc>
                <a:tc>
                  <a:txBody>
                    <a:bodyPr/>
                    <a:lstStyle/>
                    <a:p>
                      <a:endParaRPr lang="en-US"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Part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Boris</a:t>
                      </a:r>
                    </a:p>
                  </a:txBody>
                  <a:tcPr anchor="ctr"/>
                </a:tc>
                <a:tc>
                  <a:txBody>
                    <a:bodyPr/>
                    <a:lstStyle/>
                    <a:p>
                      <a:pPr algn="ctr"/>
                      <a:r>
                        <a:rPr lang="en-US" sz="1400"/>
                        <a:t>0.5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0.5</a:t>
                      </a:r>
                    </a:p>
                  </a:txBody>
                  <a:tcPr anchor="ctr"/>
                </a:tc>
                <a:extLst>
                  <a:ext uri="{0D108BD9-81ED-4DB2-BD59-A6C34878D82A}">
                    <a16:rowId xmlns:a16="http://schemas.microsoft.com/office/drawing/2014/main" val="857863731"/>
                  </a:ext>
                </a:extLst>
              </a:tr>
              <a:tr h="370840">
                <a:tc>
                  <a:txBody>
                    <a:bodyPr/>
                    <a:lstStyle/>
                    <a:p>
                      <a:r>
                        <a:rPr lang="en-US" sz="1400"/>
                        <a:t>Compliance Specialist, MX</a:t>
                      </a:r>
                    </a:p>
                  </a:txBody>
                  <a:tcPr anchor="ctr"/>
                </a:tc>
                <a:tc>
                  <a:txBody>
                    <a:bodyPr/>
                    <a:lstStyle/>
                    <a:p>
                      <a:r>
                        <a:rPr lang="en-US" sz="1400"/>
                        <a:t>Compliance and Regulatory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39252420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Compliance Specialist, US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Compliance and Regulatory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a:t>
                      </a:r>
                    </a:p>
                  </a:txBody>
                  <a:tcPr anchor="ctr"/>
                </a:tc>
                <a:tc>
                  <a:txBody>
                    <a:bodyPr/>
                    <a:lstStyle/>
                    <a:p>
                      <a:pPr algn="ctr"/>
                      <a:r>
                        <a:rPr lang="en-US" sz="1400"/>
                        <a:t>1</a:t>
                      </a:r>
                    </a:p>
                  </a:txBody>
                  <a:tcPr anchor="ctr"/>
                </a:tc>
                <a:extLst>
                  <a:ext uri="{0D108BD9-81ED-4DB2-BD59-A6C34878D82A}">
                    <a16:rowId xmlns:a16="http://schemas.microsoft.com/office/drawing/2014/main" val="2482592207"/>
                  </a:ext>
                </a:extLst>
              </a:tr>
              <a:tr h="370840">
                <a:tc>
                  <a:txBody>
                    <a:bodyPr/>
                    <a:lstStyle/>
                    <a:p>
                      <a:r>
                        <a:rPr lang="en-US" sz="1400"/>
                        <a:t>Clinical Affairs Specialist, MX</a:t>
                      </a:r>
                    </a:p>
                  </a:txBody>
                  <a:tcPr anchor="ctr"/>
                </a:tc>
                <a:tc>
                  <a:txBody>
                    <a:bodyPr/>
                    <a:lstStyle/>
                    <a:p>
                      <a:r>
                        <a:rPr lang="en-US" sz="1400"/>
                        <a:t>Coordination with clinics in MX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1</a:t>
                      </a:r>
                    </a:p>
                  </a:txBody>
                  <a:tcPr anchor="ctr"/>
                </a:tc>
                <a:tc>
                  <a:txBody>
                    <a:bodyPr/>
                    <a:lstStyle/>
                    <a:p>
                      <a:pPr algn="ctr"/>
                      <a:r>
                        <a:rPr lang="en-US" sz="1400"/>
                        <a:t>1</a:t>
                      </a:r>
                    </a:p>
                  </a:txBody>
                  <a:tcPr anchor="ctr"/>
                </a:tc>
                <a:extLst>
                  <a:ext uri="{0D108BD9-81ED-4DB2-BD59-A6C34878D82A}">
                    <a16:rowId xmlns:a16="http://schemas.microsoft.com/office/drawing/2014/main" val="1406947470"/>
                  </a:ext>
                </a:extLst>
              </a:tr>
              <a:tr h="2243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Clinical Affairs Specialist, US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Coordination with clinics in US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Full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to be hired</a:t>
                      </a:r>
                    </a:p>
                  </a:txBody>
                  <a:tcPr anchor="ctr"/>
                </a:tc>
                <a:tc>
                  <a:txBody>
                    <a:bodyPr/>
                    <a:lstStyle/>
                    <a:p>
                      <a:pPr algn="ctr"/>
                      <a:r>
                        <a:rPr lang="en-US" sz="1400"/>
                        <a:t>-</a:t>
                      </a:r>
                    </a:p>
                  </a:txBody>
                  <a:tcPr anchor="ctr"/>
                </a:tc>
                <a:tc>
                  <a:txBody>
                    <a:bodyPr/>
                    <a:lstStyle/>
                    <a:p>
                      <a:pPr algn="ctr"/>
                      <a:r>
                        <a:rPr lang="en-US" sz="1400"/>
                        <a:t>-</a:t>
                      </a:r>
                    </a:p>
                  </a:txBody>
                  <a:tcPr anchor="ctr"/>
                </a:tc>
                <a:tc>
                  <a:txBody>
                    <a:bodyPr/>
                    <a:lstStyle/>
                    <a:p>
                      <a:pPr algn="ctr"/>
                      <a:r>
                        <a:rPr lang="en-US" sz="1400"/>
                        <a:t>1</a:t>
                      </a:r>
                    </a:p>
                  </a:txBody>
                  <a:tcPr anchor="ctr"/>
                </a:tc>
                <a:extLst>
                  <a:ext uri="{0D108BD9-81ED-4DB2-BD59-A6C34878D82A}">
                    <a16:rowId xmlns:a16="http://schemas.microsoft.com/office/drawing/2014/main" val="1368552512"/>
                  </a:ext>
                </a:extLst>
              </a:tr>
            </a:tbl>
          </a:graphicData>
        </a:graphic>
      </p:graphicFrame>
    </p:spTree>
    <p:extLst>
      <p:ext uri="{BB962C8B-B14F-4D97-AF65-F5344CB8AC3E}">
        <p14:creationId xmlns:p14="http://schemas.microsoft.com/office/powerpoint/2010/main" val="3100219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1C9D873-F3D2-96D6-BD37-A16273018A24}"/>
              </a:ext>
            </a:extLst>
          </p:cNvPr>
          <p:cNvGraphicFramePr>
            <a:graphicFrameLocks noChangeAspect="1"/>
          </p:cNvGraphicFramePr>
          <p:nvPr>
            <p:custDataLst>
              <p:tags r:id="rId1"/>
            </p:custDataLst>
            <p:extLst>
              <p:ext uri="{D42A27DB-BD31-4B8C-83A1-F6EECF244321}">
                <p14:modId xmlns:p14="http://schemas.microsoft.com/office/powerpoint/2010/main" val="17333820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B1C9D873-F3D2-96D6-BD37-A16273018A2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uk-UA" sz="9333" b="1">
                <a:solidFill>
                  <a:schemeClr val="lt1"/>
                </a:solidFill>
              </a:rPr>
              <a:t>2</a:t>
            </a:r>
            <a:r>
              <a:rPr lang="en" sz="9333" b="1">
                <a:solidFill>
                  <a:schemeClr val="lt1"/>
                </a:solidFill>
              </a:rPr>
              <a:t> </a:t>
            </a:r>
            <a:endParaRPr sz="9333" b="1">
              <a:solidFill>
                <a:schemeClr val="lt1"/>
              </a:solidFill>
            </a:endParaRPr>
          </a:p>
        </p:txBody>
      </p:sp>
      <p:sp>
        <p:nvSpPr>
          <p:cNvPr id="18" name="Google Shape;289;p7">
            <a:extLst>
              <a:ext uri="{FF2B5EF4-FFF2-40B4-BE49-F238E27FC236}">
                <a16:creationId xmlns:a16="http://schemas.microsoft.com/office/drawing/2014/main" id="{2DCA1360-0027-7570-27C9-1651C5848273}"/>
              </a:ext>
            </a:extLst>
          </p:cNvPr>
          <p:cNvSpPr txBox="1">
            <a:spLocks noGrp="1"/>
          </p:cNvSpPr>
          <p:nvPr>
            <p:ph type="title"/>
          </p:nvPr>
        </p:nvSpPr>
        <p:spPr>
          <a:xfrm>
            <a:off x="7788737" y="2233400"/>
            <a:ext cx="4298800" cy="2391200"/>
          </a:xfrm>
          <a:prstGeom prst="rect">
            <a:avLst/>
          </a:prstGeom>
          <a:noFill/>
          <a:ln>
            <a:noFill/>
          </a:ln>
        </p:spPr>
        <p:txBody>
          <a:bodyPr spcFirstLastPara="1" vert="horz" wrap="square" lIns="121900" tIns="121900" rIns="121900" bIns="121900" rtlCol="0" anchor="t" anchorCtr="0">
            <a:noAutofit/>
          </a:bodyPr>
          <a:lstStyle/>
          <a:p>
            <a:pPr algn="l"/>
            <a:r>
              <a:rPr lang="en-US">
                <a:solidFill>
                  <a:schemeClr val="tx1"/>
                </a:solidFill>
              </a:rPr>
              <a:t>solution</a:t>
            </a:r>
            <a:endParaRPr>
              <a:solidFill>
                <a:schemeClr val="tx1"/>
              </a:solidFill>
            </a:endParaRPr>
          </a:p>
        </p:txBody>
      </p:sp>
      <p:sp>
        <p:nvSpPr>
          <p:cNvPr id="19" name="TextBox 18">
            <a:extLst>
              <a:ext uri="{FF2B5EF4-FFF2-40B4-BE49-F238E27FC236}">
                <a16:creationId xmlns:a16="http://schemas.microsoft.com/office/drawing/2014/main" id="{0DE28A98-43A1-5B00-3B00-88D77A45FEE8}"/>
              </a:ext>
            </a:extLst>
          </p:cNvPr>
          <p:cNvSpPr txBox="1"/>
          <p:nvPr/>
        </p:nvSpPr>
        <p:spPr>
          <a:xfrm>
            <a:off x="656388" y="1022107"/>
            <a:ext cx="5439612" cy="6020559"/>
          </a:xfrm>
          <a:prstGeom prst="rect">
            <a:avLst/>
          </a:prstGeom>
          <a:noFill/>
        </p:spPr>
        <p:txBody>
          <a:bodyPr wrap="square" lIns="91440" tIns="45720" rIns="91440" bIns="45720" rtlCol="0" anchor="t">
            <a:spAutoFit/>
          </a:bodyPr>
          <a:lstStyle/>
          <a:p>
            <a:pPr>
              <a:lnSpc>
                <a:spcPct val="150000"/>
              </a:lnSpc>
              <a:spcBef>
                <a:spcPts val="1200"/>
              </a:spcBef>
            </a:pPr>
            <a:r>
              <a:rPr lang="en-GB" sz="1600"/>
              <a:t>We developed an AI-powered software prototype to assists pathologists in the differential diagnosis of oncological diseases.</a:t>
            </a:r>
          </a:p>
          <a:p>
            <a:pPr>
              <a:lnSpc>
                <a:spcPct val="150000"/>
              </a:lnSpc>
              <a:spcBef>
                <a:spcPts val="1200"/>
              </a:spcBef>
            </a:pPr>
            <a:r>
              <a:rPr lang="en-GB" sz="1600"/>
              <a:t>Our solution leverages deep learning (ResNet architecture with residual blocks) to automate the detection of pathological mitoses and other key features on digitized histological slides.</a:t>
            </a:r>
          </a:p>
          <a:p>
            <a:pPr>
              <a:lnSpc>
                <a:spcPct val="150000"/>
              </a:lnSpc>
              <a:spcBef>
                <a:spcPts val="1200"/>
              </a:spcBef>
            </a:pPr>
            <a:r>
              <a:rPr lang="en-GB" sz="1600"/>
              <a:t>The system enables high-throughput, automated image analysis, reducing workload, increasing diagnostic accuracy, and minimizing human errors.</a:t>
            </a:r>
            <a:endParaRPr lang="ru-RU" sz="1600"/>
          </a:p>
          <a:p>
            <a:pPr>
              <a:lnSpc>
                <a:spcPct val="150000"/>
              </a:lnSpc>
              <a:spcBef>
                <a:spcPts val="1200"/>
              </a:spcBef>
            </a:pPr>
            <a:r>
              <a:rPr lang="en-US" b="1"/>
              <a:t>Current model characteristics </a:t>
            </a:r>
            <a:r>
              <a:rPr lang="en-US" sz="1600"/>
              <a:t>(based on the functional assessment. Clinical trial is still to be done):</a:t>
            </a:r>
            <a:endParaRPr lang="ru-RU" sz="1600"/>
          </a:p>
          <a:p>
            <a:pPr lvl="3">
              <a:lnSpc>
                <a:spcPct val="150000"/>
              </a:lnSpc>
            </a:pPr>
            <a:r>
              <a:rPr lang="en-US" b="1"/>
              <a:t>Precision = 96%</a:t>
            </a:r>
            <a:endParaRPr lang="ru-RU" b="1"/>
          </a:p>
          <a:p>
            <a:pPr lvl="3">
              <a:lnSpc>
                <a:spcPct val="150000"/>
              </a:lnSpc>
            </a:pPr>
            <a:r>
              <a:rPr lang="en-US" b="1"/>
              <a:t>Recall = 98%</a:t>
            </a:r>
            <a:endParaRPr lang="ru-RU" b="1"/>
          </a:p>
          <a:p>
            <a:pPr lvl="3">
              <a:lnSpc>
                <a:spcPct val="150000"/>
              </a:lnSpc>
            </a:pPr>
            <a:r>
              <a:rPr lang="en-US" b="1"/>
              <a:t>Accuracy = 97%</a:t>
            </a:r>
          </a:p>
          <a:p>
            <a:pPr>
              <a:lnSpc>
                <a:spcPct val="150000"/>
              </a:lnSpc>
              <a:spcBef>
                <a:spcPts val="1200"/>
              </a:spcBef>
            </a:pPr>
            <a:endParaRPr lang="en-US"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9CB9E04-42A9-2876-9FEA-A608B65AF74F}"/>
              </a:ext>
            </a:extLst>
          </p:cNvPr>
          <p:cNvPicPr>
            <a:picLocks noChangeAspect="1"/>
          </p:cNvPicPr>
          <p:nvPr/>
        </p:nvPicPr>
        <p:blipFill>
          <a:blip r:embed="rId4"/>
          <a:stretch>
            <a:fillRect/>
          </a:stretch>
        </p:blipFill>
        <p:spPr>
          <a:xfrm>
            <a:off x="5357400" y="2514371"/>
            <a:ext cx="6834600" cy="3175186"/>
          </a:xfrm>
          <a:prstGeom prst="rect">
            <a:avLst/>
          </a:prstGeom>
        </p:spPr>
      </p:pic>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extLst>
              <p:ext uri="{D42A27DB-BD31-4B8C-83A1-F6EECF244321}">
                <p14:modId xmlns:p14="http://schemas.microsoft.com/office/powerpoint/2010/main" val="19644668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1011502" y="847499"/>
            <a:ext cx="8812722" cy="763600"/>
          </a:xfrm>
          <a:prstGeom prst="rect">
            <a:avLst/>
          </a:prstGeom>
          <a:noFill/>
          <a:ln>
            <a:noFill/>
          </a:ln>
        </p:spPr>
        <p:txBody>
          <a:bodyPr spcFirstLastPara="1" vert="horz" wrap="square" lIns="121900" tIns="121900" rIns="121900" bIns="121900" rtlCol="0" anchor="t" anchorCtr="0">
            <a:noAutofit/>
          </a:bodyPr>
          <a:lstStyle/>
          <a:p>
            <a:r>
              <a:rPr lang="en-US">
                <a:solidFill>
                  <a:schemeClr val="tx1"/>
                </a:solidFill>
              </a:rPr>
              <a:t>GLOBAL Market  opportunities</a:t>
            </a:r>
          </a:p>
        </p:txBody>
      </p:sp>
      <p:sp>
        <p:nvSpPr>
          <p:cNvPr id="7" name="Rectangle 6">
            <a:extLst>
              <a:ext uri="{FF2B5EF4-FFF2-40B4-BE49-F238E27FC236}">
                <a16:creationId xmlns:a16="http://schemas.microsoft.com/office/drawing/2014/main" id="{79423D57-8A87-9D4F-62C1-6C02CBC3D762}"/>
              </a:ext>
            </a:extLst>
          </p:cNvPr>
          <p:cNvSpPr/>
          <p:nvPr/>
        </p:nvSpPr>
        <p:spPr>
          <a:xfrm>
            <a:off x="8748293" y="2708818"/>
            <a:ext cx="1420551" cy="330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56F9E4-318F-778A-D625-9874C938274F}"/>
              </a:ext>
            </a:extLst>
          </p:cNvPr>
          <p:cNvSpPr txBox="1"/>
          <p:nvPr/>
        </p:nvSpPr>
        <p:spPr>
          <a:xfrm>
            <a:off x="796109" y="1490863"/>
            <a:ext cx="4686276" cy="2573461"/>
          </a:xfrm>
          <a:prstGeom prst="rect">
            <a:avLst/>
          </a:prstGeom>
          <a:noFill/>
        </p:spPr>
        <p:txBody>
          <a:bodyPr wrap="square" rtlCol="0">
            <a:spAutoFit/>
          </a:bodyPr>
          <a:lstStyle/>
          <a:p>
            <a:pPr>
              <a:lnSpc>
                <a:spcPct val="150000"/>
              </a:lnSpc>
              <a:spcBef>
                <a:spcPts val="1200"/>
              </a:spcBef>
            </a:pPr>
            <a:r>
              <a:rPr lang="en-GB" sz="1600"/>
              <a:t>Growing demand for digital pathology and AI solutions in healthcare.</a:t>
            </a:r>
          </a:p>
          <a:p>
            <a:pPr>
              <a:lnSpc>
                <a:spcPct val="150000"/>
              </a:lnSpc>
              <a:spcBef>
                <a:spcPts val="1200"/>
              </a:spcBef>
            </a:pPr>
            <a:r>
              <a:rPr lang="en-GB" sz="1600"/>
              <a:t>Increasing volume of biopsy studies and need for faster, more accurate diagnostics.</a:t>
            </a:r>
          </a:p>
          <a:p>
            <a:pPr>
              <a:lnSpc>
                <a:spcPct val="150000"/>
              </a:lnSpc>
              <a:spcBef>
                <a:spcPts val="1200"/>
              </a:spcBef>
            </a:pPr>
            <a:r>
              <a:rPr lang="en-GB" sz="1600"/>
              <a:t>Lack of industrial-grade AI tools for histopathological image analysis creates a significant market gap.</a:t>
            </a:r>
          </a:p>
        </p:txBody>
      </p:sp>
      <p:sp>
        <p:nvSpPr>
          <p:cNvPr id="15" name="TextBox 14">
            <a:extLst>
              <a:ext uri="{FF2B5EF4-FFF2-40B4-BE49-F238E27FC236}">
                <a16:creationId xmlns:a16="http://schemas.microsoft.com/office/drawing/2014/main" id="{0D5E1235-ABC2-AAA3-5DEC-A4E96AB3B77C}"/>
              </a:ext>
            </a:extLst>
          </p:cNvPr>
          <p:cNvSpPr txBox="1"/>
          <p:nvPr/>
        </p:nvSpPr>
        <p:spPr>
          <a:xfrm>
            <a:off x="1174522" y="4335349"/>
            <a:ext cx="2746767" cy="461665"/>
          </a:xfrm>
          <a:prstGeom prst="rect">
            <a:avLst/>
          </a:prstGeom>
          <a:noFill/>
        </p:spPr>
        <p:txBody>
          <a:bodyPr wrap="square">
            <a:spAutoFit/>
          </a:bodyPr>
          <a:lstStyle/>
          <a:p>
            <a:pPr algn="r"/>
            <a:r>
              <a:rPr lang="en-US" sz="2400" i="1"/>
              <a:t>OUR CONSUMERS</a:t>
            </a:r>
            <a:r>
              <a:rPr lang="ru-RU" sz="2400" i="1"/>
              <a:t> </a:t>
            </a:r>
            <a:endParaRPr lang="en-UA" sz="2400" i="1"/>
          </a:p>
        </p:txBody>
      </p:sp>
      <p:sp>
        <p:nvSpPr>
          <p:cNvPr id="16" name="Text Placeholder 16">
            <a:extLst>
              <a:ext uri="{FF2B5EF4-FFF2-40B4-BE49-F238E27FC236}">
                <a16:creationId xmlns:a16="http://schemas.microsoft.com/office/drawing/2014/main" id="{91A6EA4F-6E83-3A22-03FA-D90BE3A9300F}"/>
              </a:ext>
            </a:extLst>
          </p:cNvPr>
          <p:cNvSpPr txBox="1">
            <a:spLocks/>
          </p:cNvSpPr>
          <p:nvPr/>
        </p:nvSpPr>
        <p:spPr>
          <a:xfrm>
            <a:off x="796109" y="4797014"/>
            <a:ext cx="4182878" cy="1834798"/>
          </a:xfrm>
          <a:prstGeom prst="rect">
            <a:avLst/>
          </a:prstGeom>
          <a:noFill/>
          <a:ln>
            <a:noFill/>
          </a:ln>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b="1" kern="1200">
                <a:solidFill>
                  <a:schemeClr val="tx2"/>
                </a:solidFill>
                <a:latin typeface="+mn-lt"/>
                <a:ea typeface="+mn-ea"/>
                <a:cs typeface="+mn-cs"/>
              </a:defRPr>
            </a:lvl1pPr>
            <a:lvl2pPr marL="685800" lvl="1"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2pPr>
            <a:lvl3pPr marL="1143000" lvl="2"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3pPr>
            <a:lvl4pPr marL="1600200" lvl="3"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4pPr>
            <a:lvl5pPr marL="2057400" lvl="4"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5pPr>
            <a:lvl6pPr marL="2514600" lvl="5"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6pPr>
            <a:lvl7pPr marL="2971800" lvl="6"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7pPr>
            <a:lvl8pPr marL="3429000" lvl="7"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8pPr>
            <a:lvl9pPr marL="3886200" lvl="8"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9pPr>
          </a:lstStyle>
          <a:p>
            <a:pPr marL="285750" indent="-285750" algn="l">
              <a:lnSpc>
                <a:spcPct val="150000"/>
              </a:lnSpc>
              <a:spcBef>
                <a:spcPts val="800"/>
              </a:spcBef>
              <a:buFont typeface="Arial" panose="020B0604020202020204" pitchFamily="34" charset="0"/>
              <a:buChar char="•"/>
            </a:pPr>
            <a:r>
              <a:rPr lang="en-GB" sz="1600" b="0">
                <a:solidFill>
                  <a:schemeClr val="tx1"/>
                </a:solidFill>
              </a:rPr>
              <a:t>Medical institutions specializing in diagnostics</a:t>
            </a:r>
          </a:p>
          <a:p>
            <a:pPr marL="285750" indent="-285750" algn="l">
              <a:lnSpc>
                <a:spcPct val="150000"/>
              </a:lnSpc>
              <a:spcBef>
                <a:spcPts val="800"/>
              </a:spcBef>
              <a:buFont typeface="Arial" panose="020B0604020202020204" pitchFamily="34" charset="0"/>
              <a:buChar char="•"/>
            </a:pPr>
            <a:r>
              <a:rPr lang="en-GB" sz="1600" b="0">
                <a:solidFill>
                  <a:schemeClr val="tx1"/>
                </a:solidFill>
              </a:rPr>
              <a:t>Manufacturers of medical equipment and analytical systems</a:t>
            </a:r>
            <a:r>
              <a:rPr lang="en-UA" sz="1600" b="0">
                <a:solidFill>
                  <a:schemeClr val="tx1"/>
                </a:solidFill>
              </a:rPr>
              <a:t> </a:t>
            </a:r>
          </a:p>
          <a:p>
            <a:pPr marL="285750" indent="-285750" algn="l">
              <a:lnSpc>
                <a:spcPct val="150000"/>
              </a:lnSpc>
              <a:spcBef>
                <a:spcPts val="800"/>
              </a:spcBef>
              <a:buFont typeface="Arial" panose="020B0604020202020204" pitchFamily="34" charset="0"/>
              <a:buChar char="•"/>
            </a:pPr>
            <a:r>
              <a:rPr lang="en-GB" sz="1600" b="0">
                <a:solidFill>
                  <a:schemeClr val="tx1"/>
                </a:solidFill>
              </a:rPr>
              <a:t>Research medical institutions</a:t>
            </a:r>
            <a:r>
              <a:rPr lang="en-UA" sz="1600" b="0">
                <a:solidFill>
                  <a:schemeClr val="tx1"/>
                </a:solidFill>
              </a:rPr>
              <a:t> </a:t>
            </a:r>
            <a:endParaRPr lang="en-US" sz="1600" b="0">
              <a:solidFill>
                <a:schemeClr val="tx1"/>
              </a:solidFill>
            </a:endParaRPr>
          </a:p>
        </p:txBody>
      </p:sp>
      <p:sp>
        <p:nvSpPr>
          <p:cNvPr id="17" name="Text Placeholder 16">
            <a:extLst>
              <a:ext uri="{FF2B5EF4-FFF2-40B4-BE49-F238E27FC236}">
                <a16:creationId xmlns:a16="http://schemas.microsoft.com/office/drawing/2014/main" id="{5B7D9C88-6320-63A1-EB45-86CFBDFCF1F0}"/>
              </a:ext>
            </a:extLst>
          </p:cNvPr>
          <p:cNvSpPr txBox="1">
            <a:spLocks/>
          </p:cNvSpPr>
          <p:nvPr/>
        </p:nvSpPr>
        <p:spPr>
          <a:xfrm>
            <a:off x="6909558" y="2238634"/>
            <a:ext cx="4182706" cy="470184"/>
          </a:xfrm>
          <a:prstGeom prst="rect">
            <a:avLst/>
          </a:prstGeom>
          <a:noFill/>
          <a:ln>
            <a:noFill/>
          </a:ln>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b="1" kern="1200">
                <a:solidFill>
                  <a:schemeClr val="tx2"/>
                </a:solidFill>
                <a:latin typeface="+mn-lt"/>
                <a:ea typeface="+mn-ea"/>
                <a:cs typeface="+mn-cs"/>
              </a:defRPr>
            </a:lvl1pPr>
            <a:lvl2pPr marL="685800" lvl="1"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2pPr>
            <a:lvl3pPr marL="1143000" lvl="2"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3pPr>
            <a:lvl4pPr marL="1600200" lvl="3"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4pPr>
            <a:lvl5pPr marL="2057400" lvl="4"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5pPr>
            <a:lvl6pPr marL="2514600" lvl="5"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6pPr>
            <a:lvl7pPr marL="2971800" lvl="6"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7pPr>
            <a:lvl8pPr marL="3429000" lvl="7"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8pPr>
            <a:lvl9pPr marL="3886200" lvl="8"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9pPr>
          </a:lstStyle>
          <a:p>
            <a:pPr marL="0" indent="0" algn="l">
              <a:lnSpc>
                <a:spcPct val="150000"/>
              </a:lnSpc>
              <a:spcBef>
                <a:spcPts val="800"/>
              </a:spcBef>
            </a:pPr>
            <a:r>
              <a:rPr lang="en-US" sz="1400">
                <a:solidFill>
                  <a:schemeClr val="tx1"/>
                </a:solidFill>
              </a:rPr>
              <a:t>GLOBAL CANCER BIOPSY MARKET, 2018-2030 (US$M)*</a:t>
            </a:r>
            <a:endParaRPr lang="en-UA" sz="1400">
              <a:solidFill>
                <a:schemeClr val="tx1"/>
              </a:solidFill>
            </a:endParaRPr>
          </a:p>
        </p:txBody>
      </p:sp>
      <p:sp>
        <p:nvSpPr>
          <p:cNvPr id="4" name="TextBox 3">
            <a:extLst>
              <a:ext uri="{FF2B5EF4-FFF2-40B4-BE49-F238E27FC236}">
                <a16:creationId xmlns:a16="http://schemas.microsoft.com/office/drawing/2014/main" id="{DC8C4D9D-B66B-012E-4B12-27349E0D124C}"/>
              </a:ext>
            </a:extLst>
          </p:cNvPr>
          <p:cNvSpPr txBox="1"/>
          <p:nvPr/>
        </p:nvSpPr>
        <p:spPr>
          <a:xfrm>
            <a:off x="10047249" y="5689557"/>
            <a:ext cx="1627369" cy="369332"/>
          </a:xfrm>
          <a:prstGeom prst="rect">
            <a:avLst/>
          </a:prstGeom>
          <a:noFill/>
        </p:spPr>
        <p:txBody>
          <a:bodyPr wrap="none" rtlCol="0">
            <a:spAutoFit/>
          </a:bodyPr>
          <a:lstStyle/>
          <a:p>
            <a:r>
              <a:rPr lang="en-US"/>
              <a:t>* </a:t>
            </a:r>
            <a:r>
              <a:rPr lang="en-US" sz="1400" i="1">
                <a:hlinkClick r:id="rId7"/>
              </a:rPr>
              <a:t>Grand View Horizon</a:t>
            </a:r>
            <a:endParaRPr lang="en-US" sz="1400" i="1"/>
          </a:p>
        </p:txBody>
      </p:sp>
    </p:spTree>
    <p:extLst>
      <p:ext uri="{BB962C8B-B14F-4D97-AF65-F5344CB8AC3E}">
        <p14:creationId xmlns:p14="http://schemas.microsoft.com/office/powerpoint/2010/main" val="3867484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5E1-F4D1-9999-BF87-3452844ACEC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EA99F5-1A3D-2B43-60E7-0A22DDBF679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FEEA99F5-1A3D-2B43-60E7-0A22DDBF67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AFB0C7-9670-0AA5-F219-8AE4417BE840}"/>
              </a:ext>
            </a:extLst>
          </p:cNvPr>
          <p:cNvSpPr>
            <a:spLocks noGrp="1"/>
          </p:cNvSpPr>
          <p:nvPr>
            <p:ph type="title"/>
          </p:nvPr>
        </p:nvSpPr>
        <p:spPr>
          <a:xfrm>
            <a:off x="878868" y="187326"/>
            <a:ext cx="9212986" cy="1190406"/>
          </a:xfrm>
        </p:spPr>
        <p:txBody>
          <a:bodyPr vert="horz"/>
          <a:lstStyle/>
          <a:p>
            <a:r>
              <a:rPr lang="en-US" b="1" dirty="0"/>
              <a:t>Financial model, use of funds, and milestones</a:t>
            </a:r>
          </a:p>
        </p:txBody>
      </p:sp>
      <p:sp>
        <p:nvSpPr>
          <p:cNvPr id="4" name="TextBox 3">
            <a:extLst>
              <a:ext uri="{FF2B5EF4-FFF2-40B4-BE49-F238E27FC236}">
                <a16:creationId xmlns:a16="http://schemas.microsoft.com/office/drawing/2014/main" id="{481CD7E7-E7D6-89A8-2FC6-1654912A5C75}"/>
              </a:ext>
            </a:extLst>
          </p:cNvPr>
          <p:cNvSpPr txBox="1"/>
          <p:nvPr/>
        </p:nvSpPr>
        <p:spPr>
          <a:xfrm>
            <a:off x="825874" y="1555532"/>
            <a:ext cx="9550026" cy="5078313"/>
          </a:xfrm>
          <a:prstGeom prst="rect">
            <a:avLst/>
          </a:prstGeom>
          <a:noFill/>
        </p:spPr>
        <p:txBody>
          <a:bodyPr wrap="square">
            <a:spAutoFit/>
          </a:bodyPr>
          <a:lstStyle/>
          <a:p>
            <a:r>
              <a:rPr lang="en-US"/>
              <a:t>Total Funding Request: $4.25 million + clinical trial fees for 2 years of operational run rate</a:t>
            </a:r>
          </a:p>
          <a:p>
            <a:endParaRPr lang="en-US"/>
          </a:p>
          <a:p>
            <a:r>
              <a:rPr lang="en-US"/>
              <a:t>Monthly Run Rate: Approximately $176,000 with scaling fixed and variable costs</a:t>
            </a:r>
          </a:p>
          <a:p>
            <a:endParaRPr lang="en-US"/>
          </a:p>
          <a:p>
            <a:r>
              <a:rPr lang="en-US"/>
              <a:t>Expected Break-even: Targeted at 18-24 months post funding, aligned with Mexico-only market launch</a:t>
            </a:r>
          </a:p>
          <a:p>
            <a:endParaRPr lang="en-US"/>
          </a:p>
          <a:p>
            <a:r>
              <a:rPr lang="en-US"/>
              <a:t>Client Growth: Ramp from 0 to 10,000 cases per month within 24 months</a:t>
            </a:r>
          </a:p>
          <a:p>
            <a:endParaRPr lang="en-US"/>
          </a:p>
          <a:p>
            <a:r>
              <a:rPr lang="en-US"/>
              <a:t>Per-case Economics: $25 revenue; $8.40 gross margin at scale</a:t>
            </a:r>
          </a:p>
          <a:p>
            <a:endParaRPr lang="en-US"/>
          </a:p>
          <a:p>
            <a:r>
              <a:rPr lang="en-US"/>
              <a:t>Strategic Partnerships: Supported by key alliances and regulatory engagements</a:t>
            </a:r>
          </a:p>
          <a:p>
            <a:endParaRPr lang="en-US"/>
          </a:p>
          <a:p>
            <a:r>
              <a:rPr lang="en-US" b="1"/>
              <a:t>Financial Health</a:t>
            </a:r>
          </a:p>
          <a:p>
            <a:r>
              <a:rPr lang="en-US"/>
              <a:t>Early investment phases correspond to operating losses driven by R&amp;D and regulatory compliance costs</a:t>
            </a:r>
          </a:p>
          <a:p>
            <a:endParaRPr lang="en-US"/>
          </a:p>
          <a:p>
            <a:r>
              <a:rPr lang="en-US"/>
              <a:t>Positive EBITDA expected to commence by month 19-24 as volume and margins increase</a:t>
            </a:r>
          </a:p>
          <a:p>
            <a:endParaRPr lang="en-US"/>
          </a:p>
          <a:p>
            <a:r>
              <a:rPr lang="en-US"/>
              <a:t>Efficient capital allocation targets accelerate payback and sustainable growth</a:t>
            </a:r>
          </a:p>
        </p:txBody>
      </p:sp>
    </p:spTree>
    <p:extLst>
      <p:ext uri="{BB962C8B-B14F-4D97-AF65-F5344CB8AC3E}">
        <p14:creationId xmlns:p14="http://schemas.microsoft.com/office/powerpoint/2010/main" val="2200789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5E1-F4D1-9999-BF87-3452844ACEC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EA99F5-1A3D-2B43-60E7-0A22DDBF679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FEEA99F5-1A3D-2B43-60E7-0A22DDBF67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1FD08402-5C9A-5563-F1C0-CFF74C5C9FAC}"/>
              </a:ext>
            </a:extLst>
          </p:cNvPr>
          <p:cNvSpPr>
            <a:spLocks noGrp="1"/>
          </p:cNvSpPr>
          <p:nvPr>
            <p:ph type="title"/>
          </p:nvPr>
        </p:nvSpPr>
        <p:spPr>
          <a:xfrm>
            <a:off x="650192" y="283335"/>
            <a:ext cx="5083244" cy="1199622"/>
          </a:xfrm>
        </p:spPr>
        <p:txBody>
          <a:bodyPr/>
          <a:lstStyle/>
          <a:p>
            <a:pPr>
              <a:lnSpc>
                <a:spcPct val="100000"/>
              </a:lnSpc>
            </a:pPr>
            <a:r>
              <a:rPr lang="en-US"/>
              <a:t>Mexico: </a:t>
            </a:r>
            <a:r>
              <a:t>Per‑Case</a:t>
            </a:r>
            <a:r>
              <a:rPr lang="en-US"/>
              <a:t> </a:t>
            </a:r>
            <a:r>
              <a:t>Inputs &amp; Formulas</a:t>
            </a:r>
          </a:p>
        </p:txBody>
      </p:sp>
      <p:graphicFrame>
        <p:nvGraphicFramePr>
          <p:cNvPr id="6" name="Table 5">
            <a:extLst>
              <a:ext uri="{FF2B5EF4-FFF2-40B4-BE49-F238E27FC236}">
                <a16:creationId xmlns:a16="http://schemas.microsoft.com/office/drawing/2014/main" id="{FEEB2294-68DD-52D8-2D7F-27DE31665DA2}"/>
              </a:ext>
            </a:extLst>
          </p:cNvPr>
          <p:cNvGraphicFramePr>
            <a:graphicFrameLocks noGrp="1"/>
          </p:cNvGraphicFramePr>
          <p:nvPr>
            <p:extLst>
              <p:ext uri="{D42A27DB-BD31-4B8C-83A1-F6EECF244321}">
                <p14:modId xmlns:p14="http://schemas.microsoft.com/office/powerpoint/2010/main" val="3366050744"/>
              </p:ext>
            </p:extLst>
          </p:nvPr>
        </p:nvGraphicFramePr>
        <p:xfrm>
          <a:off x="287629" y="1817045"/>
          <a:ext cx="5808371" cy="4907280"/>
        </p:xfrm>
        <a:graphic>
          <a:graphicData uri="http://schemas.openxmlformats.org/drawingml/2006/table">
            <a:tbl>
              <a:tblPr firstRow="1" bandRow="1">
                <a:tableStyleId>{5C22544A-7EE6-4342-B048-85BDC9FD1C3A}</a:tableStyleId>
              </a:tblPr>
              <a:tblGrid>
                <a:gridCol w="1541171">
                  <a:extLst>
                    <a:ext uri="{9D8B030D-6E8A-4147-A177-3AD203B41FA5}">
                      <a16:colId xmlns:a16="http://schemas.microsoft.com/office/drawing/2014/main" val="20000"/>
                    </a:ext>
                  </a:extLst>
                </a:gridCol>
                <a:gridCol w="1893194">
                  <a:extLst>
                    <a:ext uri="{9D8B030D-6E8A-4147-A177-3AD203B41FA5}">
                      <a16:colId xmlns:a16="http://schemas.microsoft.com/office/drawing/2014/main" val="20001"/>
                    </a:ext>
                  </a:extLst>
                </a:gridCol>
                <a:gridCol w="2374006">
                  <a:extLst>
                    <a:ext uri="{9D8B030D-6E8A-4147-A177-3AD203B41FA5}">
                      <a16:colId xmlns:a16="http://schemas.microsoft.com/office/drawing/2014/main" val="20002"/>
                    </a:ext>
                  </a:extLst>
                </a:gridCol>
              </a:tblGrid>
              <a:tr h="426720">
                <a:tc>
                  <a:txBody>
                    <a:bodyPr/>
                    <a:lstStyle/>
                    <a:p>
                      <a:pPr algn="ctr"/>
                      <a:r>
                        <a:rPr sz="1400"/>
                        <a:t>Input</a:t>
                      </a:r>
                    </a:p>
                  </a:txBody>
                  <a:tcPr anchor="ctr"/>
                </a:tc>
                <a:tc>
                  <a:txBody>
                    <a:bodyPr/>
                    <a:lstStyle/>
                    <a:p>
                      <a:pPr algn="ctr"/>
                      <a:r>
                        <a:rPr sz="1400"/>
                        <a:t>Assumption (Edit)</a:t>
                      </a:r>
                    </a:p>
                  </a:txBody>
                  <a:tcPr anchor="ctr"/>
                </a:tc>
                <a:tc>
                  <a:txBody>
                    <a:bodyPr/>
                    <a:lstStyle/>
                    <a:p>
                      <a:pPr algn="ctr"/>
                      <a:r>
                        <a:rPr sz="1400"/>
                        <a:t>Notes / Formula</a:t>
                      </a:r>
                    </a:p>
                  </a:txBody>
                  <a:tcPr anchor="ctr"/>
                </a:tc>
                <a:extLst>
                  <a:ext uri="{0D108BD9-81ED-4DB2-BD59-A6C34878D82A}">
                    <a16:rowId xmlns:a16="http://schemas.microsoft.com/office/drawing/2014/main" val="10000"/>
                  </a:ext>
                </a:extLst>
              </a:tr>
              <a:tr h="426720">
                <a:tc>
                  <a:txBody>
                    <a:bodyPr/>
                    <a:lstStyle/>
                    <a:p>
                      <a:r>
                        <a:rPr sz="1400" kern="1200">
                          <a:solidFill>
                            <a:schemeClr val="dk1"/>
                          </a:solidFill>
                          <a:latin typeface="+mn-lt"/>
                          <a:ea typeface="+mn-ea"/>
                          <a:cs typeface="+mn-cs"/>
                        </a:rPr>
                        <a:t>Per‑case price (USD)</a:t>
                      </a:r>
                    </a:p>
                  </a:txBody>
                  <a:tcPr/>
                </a:tc>
                <a:tc>
                  <a:txBody>
                    <a:bodyPr/>
                    <a:lstStyle/>
                    <a:p>
                      <a:r>
                        <a:rPr sz="1400"/>
                        <a:t>$</a:t>
                      </a:r>
                      <a:r>
                        <a:rPr lang="en-US" sz="1400"/>
                        <a:t>25</a:t>
                      </a:r>
                      <a:endParaRPr sz="1400"/>
                    </a:p>
                  </a:txBody>
                  <a:tcPr/>
                </a:tc>
                <a:tc>
                  <a:txBody>
                    <a:bodyPr/>
                    <a:lstStyle/>
                    <a:p>
                      <a:r>
                        <a:rPr sz="1400"/>
                        <a:t>Varies by indication and volume</a:t>
                      </a:r>
                    </a:p>
                  </a:txBody>
                  <a:tcPr/>
                </a:tc>
                <a:extLst>
                  <a:ext uri="{0D108BD9-81ED-4DB2-BD59-A6C34878D82A}">
                    <a16:rowId xmlns:a16="http://schemas.microsoft.com/office/drawing/2014/main" val="10001"/>
                  </a:ext>
                </a:extLst>
              </a:tr>
              <a:tr h="426720">
                <a:tc>
                  <a:txBody>
                    <a:bodyPr/>
                    <a:lstStyle/>
                    <a:p>
                      <a:r>
                        <a:rPr sz="1400"/>
                        <a:t>Platform fee / site / month</a:t>
                      </a:r>
                    </a:p>
                  </a:txBody>
                  <a:tcPr/>
                </a:tc>
                <a:tc>
                  <a:txBody>
                    <a:bodyPr/>
                    <a:lstStyle/>
                    <a:p>
                      <a:r>
                        <a:rPr lang="en-US" sz="1400"/>
                        <a:t>Jira for workflow process </a:t>
                      </a:r>
                      <a:endParaRPr sz="1400"/>
                    </a:p>
                  </a:txBody>
                  <a:tcPr/>
                </a:tc>
                <a:tc>
                  <a:txBody>
                    <a:bodyPr/>
                    <a:lstStyle/>
                    <a:p>
                      <a:r>
                        <a:rPr sz="1400"/>
                        <a:t>Base SaaS to cover support &amp; roadmap</a:t>
                      </a:r>
                    </a:p>
                  </a:txBody>
                  <a:tcPr/>
                </a:tc>
                <a:extLst>
                  <a:ext uri="{0D108BD9-81ED-4DB2-BD59-A6C34878D82A}">
                    <a16:rowId xmlns:a16="http://schemas.microsoft.com/office/drawing/2014/main" val="10002"/>
                  </a:ext>
                </a:extLst>
              </a:tr>
              <a:tr h="426720">
                <a:tc>
                  <a:txBody>
                    <a:bodyPr/>
                    <a:lstStyle/>
                    <a:p>
                      <a:r>
                        <a:rPr sz="1400"/>
                        <a:t>Avg. cases per site / month</a:t>
                      </a:r>
                    </a:p>
                  </a:txBody>
                  <a:tcPr/>
                </a:tc>
                <a:tc>
                  <a:txBody>
                    <a:bodyPr/>
                    <a:lstStyle/>
                    <a:p>
                      <a:r>
                        <a:rPr lang="en-US" sz="1400"/>
                        <a:t>250-500</a:t>
                      </a:r>
                      <a:r>
                        <a:rPr sz="1400"/>
                        <a:t> cases</a:t>
                      </a:r>
                    </a:p>
                  </a:txBody>
                  <a:tcPr/>
                </a:tc>
                <a:tc>
                  <a:txBody>
                    <a:bodyPr/>
                    <a:lstStyle/>
                    <a:p>
                      <a:endParaRPr sz="1400"/>
                    </a:p>
                  </a:txBody>
                  <a:tcPr/>
                </a:tc>
                <a:extLst>
                  <a:ext uri="{0D108BD9-81ED-4DB2-BD59-A6C34878D82A}">
                    <a16:rowId xmlns:a16="http://schemas.microsoft.com/office/drawing/2014/main" val="10003"/>
                  </a:ext>
                </a:extLst>
              </a:tr>
              <a:tr h="426720">
                <a:tc>
                  <a:txBody>
                    <a:bodyPr/>
                    <a:lstStyle/>
                    <a:p>
                      <a:r>
                        <a:rPr sz="1400"/>
                        <a:t>Compute per WSI</a:t>
                      </a:r>
                    </a:p>
                  </a:txBody>
                  <a:tcPr/>
                </a:tc>
                <a:tc>
                  <a:txBody>
                    <a:bodyPr/>
                    <a:lstStyle/>
                    <a:p>
                      <a:r>
                        <a:rPr lang="en-US" sz="1400"/>
                        <a:t>$1500 fixed cost per location</a:t>
                      </a:r>
                      <a:endParaRPr sz="1400"/>
                    </a:p>
                  </a:txBody>
                  <a:tcPr/>
                </a:tc>
                <a:tc>
                  <a:txBody>
                    <a:bodyPr/>
                    <a:lstStyle/>
                    <a:p>
                      <a:r>
                        <a:rPr sz="1400"/>
                        <a:t>Inference GPU/CPU; batching reduces cost</a:t>
                      </a:r>
                    </a:p>
                  </a:txBody>
                  <a:tcPr/>
                </a:tc>
                <a:extLst>
                  <a:ext uri="{0D108BD9-81ED-4DB2-BD59-A6C34878D82A}">
                    <a16:rowId xmlns:a16="http://schemas.microsoft.com/office/drawing/2014/main" val="10004"/>
                  </a:ext>
                </a:extLst>
              </a:tr>
              <a:tr h="426720">
                <a:tc>
                  <a:txBody>
                    <a:bodyPr/>
                    <a:lstStyle/>
                    <a:p>
                      <a:r>
                        <a:rPr sz="1400"/>
                        <a:t>Storage per WSI / retention</a:t>
                      </a:r>
                    </a:p>
                  </a:txBody>
                  <a:tcPr/>
                </a:tc>
                <a:tc>
                  <a:txBody>
                    <a:bodyPr/>
                    <a:lstStyle/>
                    <a:p>
                      <a:r>
                        <a:rPr sz="1400"/>
                        <a:t>$</a:t>
                      </a:r>
                      <a:r>
                        <a:rPr lang="en-US" sz="1400"/>
                        <a:t> if need cloud storage</a:t>
                      </a:r>
                      <a:endParaRPr sz="1400"/>
                    </a:p>
                  </a:txBody>
                  <a:tcPr/>
                </a:tc>
                <a:tc>
                  <a:txBody>
                    <a:bodyPr/>
                    <a:lstStyle/>
                    <a:p>
                      <a:r>
                        <a:rPr sz="1400"/>
                        <a:t>Warm/cold storage; retention policy</a:t>
                      </a:r>
                    </a:p>
                  </a:txBody>
                  <a:tcPr/>
                </a:tc>
                <a:extLst>
                  <a:ext uri="{0D108BD9-81ED-4DB2-BD59-A6C34878D82A}">
                    <a16:rowId xmlns:a16="http://schemas.microsoft.com/office/drawing/2014/main" val="10005"/>
                  </a:ext>
                </a:extLst>
              </a:tr>
              <a:tr h="426720">
                <a:tc>
                  <a:txBody>
                    <a:bodyPr/>
                    <a:lstStyle/>
                    <a:p>
                      <a:r>
                        <a:rPr sz="1400"/>
                        <a:t>Clinician QA time</a:t>
                      </a:r>
                    </a:p>
                  </a:txBody>
                  <a:tcPr/>
                </a:tc>
                <a:tc>
                  <a:txBody>
                    <a:bodyPr/>
                    <a:lstStyle/>
                    <a:p>
                      <a:r>
                        <a:rPr lang="en-US" sz="1400"/>
                        <a:t>4</a:t>
                      </a:r>
                      <a:r>
                        <a:rPr sz="1400"/>
                        <a:t> min</a:t>
                      </a:r>
                    </a:p>
                  </a:txBody>
                  <a:tcPr/>
                </a:tc>
                <a:tc>
                  <a:txBody>
                    <a:bodyPr/>
                    <a:lstStyle/>
                    <a:p>
                      <a:r>
                        <a:rPr sz="1400"/>
                        <a:t>Minutes × loaded cost = QA cost/case</a:t>
                      </a:r>
                    </a:p>
                  </a:txBody>
                  <a:tcPr/>
                </a:tc>
                <a:extLst>
                  <a:ext uri="{0D108BD9-81ED-4DB2-BD59-A6C34878D82A}">
                    <a16:rowId xmlns:a16="http://schemas.microsoft.com/office/drawing/2014/main" val="10006"/>
                  </a:ext>
                </a:extLst>
              </a:tr>
              <a:tr h="426720">
                <a:tc>
                  <a:txBody>
                    <a:bodyPr/>
                    <a:lstStyle/>
                    <a:p>
                      <a:r>
                        <a:rPr sz="1400"/>
                        <a:t>Support &amp; CSM allocation</a:t>
                      </a:r>
                    </a:p>
                  </a:txBody>
                  <a:tcPr/>
                </a:tc>
                <a:tc>
                  <a:txBody>
                    <a:bodyPr/>
                    <a:lstStyle/>
                    <a:p>
                      <a:r>
                        <a:rPr sz="1400"/>
                        <a:t>$</a:t>
                      </a:r>
                      <a:r>
                        <a:rPr lang="en-US" sz="1400"/>
                        <a:t>3000 monthly per 150 case problems a month (L1, upgrade and if needed data retrieval) </a:t>
                      </a:r>
                      <a:endParaRPr sz="1400"/>
                    </a:p>
                  </a:txBody>
                  <a:tcPr/>
                </a:tc>
                <a:tc>
                  <a:txBody>
                    <a:bodyPr/>
                    <a:lstStyle/>
                    <a:p>
                      <a:r>
                        <a:rPr sz="1400"/>
                        <a:t>Monthly support $ / cases = support/case</a:t>
                      </a:r>
                    </a:p>
                  </a:txBody>
                  <a:tcPr/>
                </a:tc>
                <a:extLst>
                  <a:ext uri="{0D108BD9-81ED-4DB2-BD59-A6C34878D82A}">
                    <a16:rowId xmlns:a16="http://schemas.microsoft.com/office/drawing/2014/main" val="10007"/>
                  </a:ext>
                </a:extLst>
              </a:tr>
              <a:tr h="426720">
                <a:tc>
                  <a:txBody>
                    <a:bodyPr/>
                    <a:lstStyle/>
                    <a:p>
                      <a:r>
                        <a:rPr sz="1400"/>
                        <a:t>Gross margin / case</a:t>
                      </a:r>
                    </a:p>
                  </a:txBody>
                  <a:tcPr/>
                </a:tc>
                <a:tc>
                  <a:txBody>
                    <a:bodyPr/>
                    <a:lstStyle/>
                    <a:p>
                      <a:r>
                        <a:rPr sz="1400"/>
                        <a:t>Auto</a:t>
                      </a:r>
                    </a:p>
                  </a:txBody>
                  <a:tcPr/>
                </a:tc>
                <a:tc>
                  <a:txBody>
                    <a:bodyPr/>
                    <a:lstStyle/>
                    <a:p>
                      <a:r>
                        <a:rPr sz="1400"/>
                        <a:t>=</a:t>
                      </a:r>
                      <a:r>
                        <a:rPr lang="ru-RU" sz="1400"/>
                        <a:t> </a:t>
                      </a:r>
                      <a:r>
                        <a:rPr sz="1400"/>
                        <a:t>(Price − variable costs − </a:t>
                      </a:r>
                      <a:r>
                        <a:rPr sz="1400" err="1"/>
                        <a:t>alloc</a:t>
                      </a:r>
                      <a:r>
                        <a:rPr sz="1400"/>
                        <a:t>. support)</a:t>
                      </a:r>
                      <a:r>
                        <a:rPr lang="ru-RU" sz="1400"/>
                        <a:t> </a:t>
                      </a:r>
                      <a:r>
                        <a:rPr sz="1400"/>
                        <a:t>/</a:t>
                      </a:r>
                      <a:r>
                        <a:rPr lang="ru-RU" sz="1400"/>
                        <a:t> </a:t>
                      </a:r>
                      <a:r>
                        <a:rPr sz="1400"/>
                        <a:t>Price</a:t>
                      </a:r>
                    </a:p>
                  </a:txBody>
                  <a:tcPr/>
                </a:tc>
                <a:extLst>
                  <a:ext uri="{0D108BD9-81ED-4DB2-BD59-A6C34878D82A}">
                    <a16:rowId xmlns:a16="http://schemas.microsoft.com/office/drawing/2014/main" val="10008"/>
                  </a:ext>
                </a:extLst>
              </a:tr>
            </a:tbl>
          </a:graphicData>
        </a:graphic>
      </p:graphicFrame>
      <p:graphicFrame>
        <p:nvGraphicFramePr>
          <p:cNvPr id="7" name="Table 6">
            <a:extLst>
              <a:ext uri="{FF2B5EF4-FFF2-40B4-BE49-F238E27FC236}">
                <a16:creationId xmlns:a16="http://schemas.microsoft.com/office/drawing/2014/main" id="{CF7452B4-7A56-87A4-7BE1-964669540D22}"/>
              </a:ext>
            </a:extLst>
          </p:cNvPr>
          <p:cNvGraphicFramePr>
            <a:graphicFrameLocks noGrp="1"/>
          </p:cNvGraphicFramePr>
          <p:nvPr>
            <p:extLst>
              <p:ext uri="{D42A27DB-BD31-4B8C-83A1-F6EECF244321}">
                <p14:modId xmlns:p14="http://schemas.microsoft.com/office/powerpoint/2010/main" val="418596443"/>
              </p:ext>
            </p:extLst>
          </p:nvPr>
        </p:nvGraphicFramePr>
        <p:xfrm>
          <a:off x="6422932" y="1817045"/>
          <a:ext cx="5481439" cy="4212192"/>
        </p:xfrm>
        <a:graphic>
          <a:graphicData uri="http://schemas.openxmlformats.org/drawingml/2006/table">
            <a:tbl>
              <a:tblPr firstRow="1" bandRow="1">
                <a:tableStyleId>{5C22544A-7EE6-4342-B048-85BDC9FD1C3A}</a:tableStyleId>
              </a:tblPr>
              <a:tblGrid>
                <a:gridCol w="1420302">
                  <a:extLst>
                    <a:ext uri="{9D8B030D-6E8A-4147-A177-3AD203B41FA5}">
                      <a16:colId xmlns:a16="http://schemas.microsoft.com/office/drawing/2014/main" val="20000"/>
                    </a:ext>
                  </a:extLst>
                </a:gridCol>
                <a:gridCol w="978794">
                  <a:extLst>
                    <a:ext uri="{9D8B030D-6E8A-4147-A177-3AD203B41FA5}">
                      <a16:colId xmlns:a16="http://schemas.microsoft.com/office/drawing/2014/main" val="20001"/>
                    </a:ext>
                  </a:extLst>
                </a:gridCol>
                <a:gridCol w="1159099">
                  <a:extLst>
                    <a:ext uri="{9D8B030D-6E8A-4147-A177-3AD203B41FA5}">
                      <a16:colId xmlns:a16="http://schemas.microsoft.com/office/drawing/2014/main" val="20002"/>
                    </a:ext>
                  </a:extLst>
                </a:gridCol>
                <a:gridCol w="1923244">
                  <a:extLst>
                    <a:ext uri="{9D8B030D-6E8A-4147-A177-3AD203B41FA5}">
                      <a16:colId xmlns:a16="http://schemas.microsoft.com/office/drawing/2014/main" val="20003"/>
                    </a:ext>
                  </a:extLst>
                </a:gridCol>
              </a:tblGrid>
              <a:tr h="432672">
                <a:tc>
                  <a:txBody>
                    <a:bodyPr/>
                    <a:lstStyle/>
                    <a:p>
                      <a:pPr algn="ctr"/>
                      <a:r>
                        <a:rPr sz="1400" b="1" kern="1200">
                          <a:solidFill>
                            <a:schemeClr val="lt1"/>
                          </a:solidFill>
                          <a:latin typeface="+mn-lt"/>
                          <a:ea typeface="+mn-ea"/>
                          <a:cs typeface="+mn-cs"/>
                        </a:rPr>
                        <a:t>Milestone</a:t>
                      </a:r>
                    </a:p>
                  </a:txBody>
                  <a:tcPr anchor="ctr"/>
                </a:tc>
                <a:tc>
                  <a:txBody>
                    <a:bodyPr/>
                    <a:lstStyle/>
                    <a:p>
                      <a:pPr algn="ctr"/>
                      <a:r>
                        <a:rPr sz="1400" b="1" kern="1200">
                          <a:solidFill>
                            <a:schemeClr val="lt1"/>
                          </a:solidFill>
                          <a:latin typeface="+mn-lt"/>
                          <a:ea typeface="+mn-ea"/>
                          <a:cs typeface="+mn-cs"/>
                        </a:rPr>
                        <a:t>Spend ($)</a:t>
                      </a:r>
                    </a:p>
                  </a:txBody>
                  <a:tcPr anchor="ctr"/>
                </a:tc>
                <a:tc>
                  <a:txBody>
                    <a:bodyPr/>
                    <a:lstStyle/>
                    <a:p>
                      <a:pPr algn="ctr"/>
                      <a:r>
                        <a:rPr sz="1400" b="1" kern="1200">
                          <a:solidFill>
                            <a:schemeClr val="lt1"/>
                          </a:solidFill>
                          <a:latin typeface="+mn-lt"/>
                          <a:ea typeface="+mn-ea"/>
                          <a:cs typeface="+mn-cs"/>
                        </a:rPr>
                        <a:t>Timing</a:t>
                      </a:r>
                    </a:p>
                  </a:txBody>
                  <a:tcPr anchor="ctr"/>
                </a:tc>
                <a:tc>
                  <a:txBody>
                    <a:bodyPr/>
                    <a:lstStyle/>
                    <a:p>
                      <a:pPr algn="ctr"/>
                      <a:r>
                        <a:rPr sz="1400" b="1" kern="1200">
                          <a:solidFill>
                            <a:schemeClr val="lt1"/>
                          </a:solidFill>
                          <a:latin typeface="+mn-lt"/>
                          <a:ea typeface="+mn-ea"/>
                          <a:cs typeface="+mn-cs"/>
                        </a:rPr>
                        <a:t>Outcome KPI</a:t>
                      </a:r>
                    </a:p>
                  </a:txBody>
                  <a:tcPr anchor="ctr"/>
                </a:tc>
                <a:extLst>
                  <a:ext uri="{0D108BD9-81ED-4DB2-BD59-A6C34878D82A}">
                    <a16:rowId xmlns:a16="http://schemas.microsoft.com/office/drawing/2014/main" val="10000"/>
                  </a:ext>
                </a:extLst>
              </a:tr>
              <a:tr h="640080">
                <a:tc>
                  <a:txBody>
                    <a:bodyPr/>
                    <a:lstStyle/>
                    <a:p>
                      <a:r>
                        <a:rPr sz="1400" kern="1200">
                          <a:solidFill>
                            <a:schemeClr val="dk1"/>
                          </a:solidFill>
                          <a:latin typeface="+mn-lt"/>
                          <a:ea typeface="+mn-ea"/>
                          <a:cs typeface="+mn-cs"/>
                        </a:rPr>
                        <a:t>Clinical trial(s) &amp; validation (v1)</a:t>
                      </a:r>
                    </a:p>
                  </a:txBody>
                  <a:tcPr/>
                </a:tc>
                <a:tc>
                  <a:txBody>
                    <a:bodyPr/>
                    <a:lstStyle/>
                    <a:p>
                      <a:pPr marL="0" algn="l" defTabSz="914400" rtl="0" eaLnBrk="1" latinLnBrk="0" hangingPunct="1"/>
                      <a:r>
                        <a:rPr lang="en-US" sz="1400" kern="1200">
                          <a:solidFill>
                            <a:schemeClr val="dk1"/>
                          </a:solidFill>
                          <a:latin typeface="+mn-lt"/>
                          <a:ea typeface="+mn-ea"/>
                          <a:cs typeface="+mn-cs"/>
                        </a:rPr>
                        <a:t>Up to </a:t>
                      </a:r>
                      <a:r>
                        <a:rPr sz="1400" kern="1200">
                          <a:solidFill>
                            <a:schemeClr val="dk1"/>
                          </a:solidFill>
                          <a:latin typeface="+mn-lt"/>
                          <a:ea typeface="+mn-ea"/>
                          <a:cs typeface="+mn-cs"/>
                        </a:rPr>
                        <a:t>$</a:t>
                      </a:r>
                      <a:r>
                        <a:rPr lang="en-US" sz="1400" kern="1200">
                          <a:solidFill>
                            <a:schemeClr val="dk1"/>
                          </a:solidFill>
                          <a:latin typeface="+mn-lt"/>
                          <a:ea typeface="+mn-ea"/>
                          <a:cs typeface="+mn-cs"/>
                        </a:rPr>
                        <a:t>1,750,000</a:t>
                      </a:r>
                      <a:endParaRPr sz="1400" kern="1200">
                        <a:solidFill>
                          <a:schemeClr val="dk1"/>
                        </a:solidFill>
                        <a:latin typeface="+mn-lt"/>
                        <a:ea typeface="+mn-ea"/>
                        <a:cs typeface="+mn-cs"/>
                      </a:endParaRPr>
                    </a:p>
                  </a:txBody>
                  <a:tcPr/>
                </a:tc>
                <a:tc>
                  <a:txBody>
                    <a:bodyPr/>
                    <a:lstStyle/>
                    <a:p>
                      <a:pPr marL="0" algn="l" defTabSz="914400" rtl="0" eaLnBrk="1" latinLnBrk="0" hangingPunct="1"/>
                      <a:r>
                        <a:rPr sz="1400" kern="1200">
                          <a:solidFill>
                            <a:schemeClr val="dk1"/>
                          </a:solidFill>
                          <a:latin typeface="+mn-lt"/>
                          <a:ea typeface="+mn-ea"/>
                          <a:cs typeface="+mn-cs"/>
                        </a:rPr>
                        <a:t>Q4’25–Q2’26</a:t>
                      </a:r>
                    </a:p>
                  </a:txBody>
                  <a:tcPr/>
                </a:tc>
                <a:tc>
                  <a:txBody>
                    <a:bodyPr/>
                    <a:lstStyle/>
                    <a:p>
                      <a:pPr marL="0" algn="l" defTabSz="914400" rtl="0" eaLnBrk="1" latinLnBrk="0" hangingPunct="1"/>
                      <a:r>
                        <a:rPr sz="1400" kern="1200">
                          <a:solidFill>
                            <a:schemeClr val="dk1"/>
                          </a:solidFill>
                          <a:latin typeface="+mn-lt"/>
                          <a:ea typeface="+mn-ea"/>
                          <a:cs typeface="+mn-cs"/>
                        </a:rPr>
                        <a:t>Regulatory dossier ready; sensitivity/specificity targets met</a:t>
                      </a:r>
                    </a:p>
                  </a:txBody>
                  <a:tcPr/>
                </a:tc>
                <a:extLst>
                  <a:ext uri="{0D108BD9-81ED-4DB2-BD59-A6C34878D82A}">
                    <a16:rowId xmlns:a16="http://schemas.microsoft.com/office/drawing/2014/main" val="10001"/>
                  </a:ext>
                </a:extLst>
              </a:tr>
              <a:tr h="640080">
                <a:tc>
                  <a:txBody>
                    <a:bodyPr/>
                    <a:lstStyle/>
                    <a:p>
                      <a:pPr marL="0" algn="l" defTabSz="914400" rtl="0" eaLnBrk="1" latinLnBrk="0" hangingPunct="1"/>
                      <a:r>
                        <a:rPr sz="1400" kern="1200">
                          <a:solidFill>
                            <a:schemeClr val="dk1"/>
                          </a:solidFill>
                          <a:latin typeface="+mn-lt"/>
                          <a:ea typeface="+mn-ea"/>
                          <a:cs typeface="+mn-cs"/>
                        </a:rPr>
                        <a:t>Regulatory submissions (e.g., COFEPRIS MX; U.S. path)</a:t>
                      </a:r>
                    </a:p>
                  </a:txBody>
                  <a:tcPr/>
                </a:tc>
                <a:tc>
                  <a:txBody>
                    <a:bodyPr/>
                    <a:lstStyle/>
                    <a:p>
                      <a:pPr marL="0" algn="l" defTabSz="914400" rtl="0" eaLnBrk="1" latinLnBrk="0" hangingPunct="1"/>
                      <a:r>
                        <a:rPr sz="1400" kern="1200">
                          <a:solidFill>
                            <a:schemeClr val="dk1"/>
                          </a:solidFill>
                          <a:latin typeface="+mn-lt"/>
                          <a:ea typeface="+mn-ea"/>
                          <a:cs typeface="+mn-cs"/>
                        </a:rPr>
                        <a:t>$</a:t>
                      </a:r>
                      <a:r>
                        <a:rPr lang="en-US" sz="1400" kern="1200">
                          <a:solidFill>
                            <a:schemeClr val="dk1"/>
                          </a:solidFill>
                          <a:latin typeface="+mn-lt"/>
                          <a:ea typeface="+mn-ea"/>
                          <a:cs typeface="+mn-cs"/>
                        </a:rPr>
                        <a:t>438,000</a:t>
                      </a:r>
                      <a:endParaRPr sz="1400" kern="1200">
                        <a:solidFill>
                          <a:schemeClr val="dk1"/>
                        </a:solidFill>
                        <a:latin typeface="+mn-lt"/>
                        <a:ea typeface="+mn-ea"/>
                        <a:cs typeface="+mn-cs"/>
                      </a:endParaRPr>
                    </a:p>
                  </a:txBody>
                  <a:tcPr/>
                </a:tc>
                <a:tc>
                  <a:txBody>
                    <a:bodyPr/>
                    <a:lstStyle/>
                    <a:p>
                      <a:pPr marL="0" algn="l" defTabSz="914400" rtl="0" eaLnBrk="1" latinLnBrk="0" hangingPunct="1"/>
                      <a:r>
                        <a:rPr sz="1400" kern="1200">
                          <a:solidFill>
                            <a:schemeClr val="dk1"/>
                          </a:solidFill>
                          <a:latin typeface="+mn-lt"/>
                          <a:ea typeface="+mn-ea"/>
                          <a:cs typeface="+mn-cs"/>
                        </a:rPr>
                        <a:t>Q2’26–Q3’26</a:t>
                      </a:r>
                    </a:p>
                  </a:txBody>
                  <a:tcPr/>
                </a:tc>
                <a:tc>
                  <a:txBody>
                    <a:bodyPr/>
                    <a:lstStyle/>
                    <a:p>
                      <a:pPr marL="0" algn="l" defTabSz="914400" rtl="0" eaLnBrk="1" latinLnBrk="0" hangingPunct="1"/>
                      <a:r>
                        <a:rPr sz="1400" kern="1200">
                          <a:solidFill>
                            <a:schemeClr val="dk1"/>
                          </a:solidFill>
                          <a:latin typeface="+mn-lt"/>
                          <a:ea typeface="+mn-ea"/>
                          <a:cs typeface="+mn-cs"/>
                        </a:rPr>
                        <a:t>Clearance in MX; U.S. submission filed</a:t>
                      </a:r>
                    </a:p>
                  </a:txBody>
                  <a:tcPr/>
                </a:tc>
                <a:extLst>
                  <a:ext uri="{0D108BD9-81ED-4DB2-BD59-A6C34878D82A}">
                    <a16:rowId xmlns:a16="http://schemas.microsoft.com/office/drawing/2014/main" val="10002"/>
                  </a:ext>
                </a:extLst>
              </a:tr>
              <a:tr h="640080">
                <a:tc>
                  <a:txBody>
                    <a:bodyPr/>
                    <a:lstStyle/>
                    <a:p>
                      <a:pPr marL="0" algn="l" defTabSz="914400" rtl="0" eaLnBrk="1" latinLnBrk="0" hangingPunct="1"/>
                      <a:r>
                        <a:rPr sz="1400" kern="1200">
                          <a:solidFill>
                            <a:schemeClr val="dk1"/>
                          </a:solidFill>
                          <a:latin typeface="+mn-lt"/>
                          <a:ea typeface="+mn-ea"/>
                          <a:cs typeface="+mn-cs"/>
                        </a:rPr>
                        <a:t>Productization (bundle: Ki‑67 + mitoses + QA)</a:t>
                      </a:r>
                    </a:p>
                  </a:txBody>
                  <a:tcPr/>
                </a:tc>
                <a:tc>
                  <a:txBody>
                    <a:bodyPr/>
                    <a:lstStyle/>
                    <a:p>
                      <a:pPr marL="0" algn="l" defTabSz="914400" rtl="0" eaLnBrk="1" latinLnBrk="0" hangingPunct="1"/>
                      <a:r>
                        <a:rPr sz="1400" kern="1200">
                          <a:solidFill>
                            <a:schemeClr val="dk1"/>
                          </a:solidFill>
                          <a:latin typeface="+mn-lt"/>
                          <a:ea typeface="+mn-ea"/>
                          <a:cs typeface="+mn-cs"/>
                        </a:rPr>
                        <a:t>$</a:t>
                      </a:r>
                      <a:r>
                        <a:rPr lang="en-US" sz="1400" kern="1200">
                          <a:solidFill>
                            <a:schemeClr val="dk1"/>
                          </a:solidFill>
                          <a:latin typeface="+mn-lt"/>
                          <a:ea typeface="+mn-ea"/>
                          <a:cs typeface="+mn-cs"/>
                        </a:rPr>
                        <a:t>495,000</a:t>
                      </a:r>
                      <a:endParaRPr sz="1400" kern="1200">
                        <a:solidFill>
                          <a:schemeClr val="dk1"/>
                        </a:solidFill>
                        <a:latin typeface="+mn-lt"/>
                        <a:ea typeface="+mn-ea"/>
                        <a:cs typeface="+mn-cs"/>
                      </a:endParaRPr>
                    </a:p>
                  </a:txBody>
                  <a:tcPr/>
                </a:tc>
                <a:tc>
                  <a:txBody>
                    <a:bodyPr/>
                    <a:lstStyle/>
                    <a:p>
                      <a:pPr marL="0" algn="l" defTabSz="914400" rtl="0" eaLnBrk="1" latinLnBrk="0" hangingPunct="1"/>
                      <a:r>
                        <a:rPr sz="1400" kern="1200">
                          <a:solidFill>
                            <a:schemeClr val="dk1"/>
                          </a:solidFill>
                          <a:latin typeface="+mn-lt"/>
                          <a:ea typeface="+mn-ea"/>
                          <a:cs typeface="+mn-cs"/>
                        </a:rPr>
                        <a:t>Q2’26–Q4’26</a:t>
                      </a:r>
                    </a:p>
                  </a:txBody>
                  <a:tcPr/>
                </a:tc>
                <a:tc>
                  <a:txBody>
                    <a:bodyPr/>
                    <a:lstStyle/>
                    <a:p>
                      <a:pPr marL="0" algn="l" defTabSz="914400" rtl="0" eaLnBrk="1" latinLnBrk="0" hangingPunct="1"/>
                      <a:r>
                        <a:rPr sz="1400" kern="1200">
                          <a:solidFill>
                            <a:schemeClr val="dk1"/>
                          </a:solidFill>
                          <a:latin typeface="+mn-lt"/>
                          <a:ea typeface="+mn-ea"/>
                          <a:cs typeface="+mn-cs"/>
                        </a:rPr>
                        <a:t>Bundle GA; FP burden ↓; faster reads</a:t>
                      </a:r>
                    </a:p>
                  </a:txBody>
                  <a:tcPr/>
                </a:tc>
                <a:extLst>
                  <a:ext uri="{0D108BD9-81ED-4DB2-BD59-A6C34878D82A}">
                    <a16:rowId xmlns:a16="http://schemas.microsoft.com/office/drawing/2014/main" val="10003"/>
                  </a:ext>
                </a:extLst>
              </a:tr>
              <a:tr h="640080">
                <a:tc>
                  <a:txBody>
                    <a:bodyPr/>
                    <a:lstStyle/>
                    <a:p>
                      <a:pPr marL="0" algn="l" defTabSz="914400" rtl="0" eaLnBrk="1" latinLnBrk="0" hangingPunct="1"/>
                      <a:r>
                        <a:rPr sz="1400" kern="1200">
                          <a:solidFill>
                            <a:schemeClr val="dk1"/>
                          </a:solidFill>
                          <a:latin typeface="+mn-lt"/>
                          <a:ea typeface="+mn-ea"/>
                          <a:cs typeface="+mn-cs"/>
                        </a:rPr>
                        <a:t>Commercial build (sales, CSM, KOLs)</a:t>
                      </a:r>
                    </a:p>
                  </a:txBody>
                  <a:tcPr/>
                </a:tc>
                <a:tc>
                  <a:txBody>
                    <a:bodyPr/>
                    <a:lstStyle/>
                    <a:p>
                      <a:pPr marL="0" algn="l" defTabSz="914400" rtl="0" eaLnBrk="1" latinLnBrk="0" hangingPunct="1"/>
                      <a:r>
                        <a:rPr sz="1400" kern="1200">
                          <a:solidFill>
                            <a:schemeClr val="dk1"/>
                          </a:solidFill>
                          <a:latin typeface="+mn-lt"/>
                          <a:ea typeface="+mn-ea"/>
                          <a:cs typeface="+mn-cs"/>
                        </a:rPr>
                        <a:t>$</a:t>
                      </a:r>
                      <a:r>
                        <a:rPr lang="en-US" sz="1400" kern="1200">
                          <a:solidFill>
                            <a:schemeClr val="dk1"/>
                          </a:solidFill>
                          <a:latin typeface="+mn-lt"/>
                          <a:ea typeface="+mn-ea"/>
                          <a:cs typeface="+mn-cs"/>
                        </a:rPr>
                        <a:t>20,000</a:t>
                      </a:r>
                      <a:endParaRPr sz="1400" kern="1200">
                        <a:solidFill>
                          <a:schemeClr val="dk1"/>
                        </a:solidFill>
                        <a:latin typeface="+mn-lt"/>
                        <a:ea typeface="+mn-ea"/>
                        <a:cs typeface="+mn-cs"/>
                      </a:endParaRPr>
                    </a:p>
                  </a:txBody>
                  <a:tcPr/>
                </a:tc>
                <a:tc>
                  <a:txBody>
                    <a:bodyPr/>
                    <a:lstStyle/>
                    <a:p>
                      <a:pPr marL="0" algn="l" defTabSz="914400" rtl="0" eaLnBrk="1" latinLnBrk="0" hangingPunct="1"/>
                      <a:r>
                        <a:rPr sz="1400" kern="1200">
                          <a:solidFill>
                            <a:schemeClr val="dk1"/>
                          </a:solidFill>
                          <a:latin typeface="+mn-lt"/>
                          <a:ea typeface="+mn-ea"/>
                          <a:cs typeface="+mn-cs"/>
                        </a:rPr>
                        <a:t>Q3’26–Q4’26</a:t>
                      </a:r>
                    </a:p>
                  </a:txBody>
                  <a:tcPr/>
                </a:tc>
                <a:tc>
                  <a:txBody>
                    <a:bodyPr/>
                    <a:lstStyle/>
                    <a:p>
                      <a:pPr marL="0" algn="l" defTabSz="914400" rtl="0" eaLnBrk="1" latinLnBrk="0" hangingPunct="1"/>
                      <a:r>
                        <a:rPr sz="1400" kern="1200">
                          <a:solidFill>
                            <a:schemeClr val="dk1"/>
                          </a:solidFill>
                          <a:latin typeface="+mn-lt"/>
                          <a:ea typeface="+mn-ea"/>
                          <a:cs typeface="+mn-cs"/>
                        </a:rPr>
                        <a:t>First 10–20 logos; NRR &gt; 100%</a:t>
                      </a:r>
                    </a:p>
                  </a:txBody>
                  <a:tcPr/>
                </a:tc>
                <a:extLst>
                  <a:ext uri="{0D108BD9-81ED-4DB2-BD59-A6C34878D82A}">
                    <a16:rowId xmlns:a16="http://schemas.microsoft.com/office/drawing/2014/main" val="10004"/>
                  </a:ext>
                </a:extLst>
              </a:tr>
              <a:tr h="640080">
                <a:tc>
                  <a:txBody>
                    <a:bodyPr/>
                    <a:lstStyle/>
                    <a:p>
                      <a:pPr marL="0" algn="l" defTabSz="914400" rtl="0" eaLnBrk="1" latinLnBrk="0" hangingPunct="1"/>
                      <a:r>
                        <a:rPr sz="1400" kern="1200">
                          <a:solidFill>
                            <a:schemeClr val="dk1"/>
                          </a:solidFill>
                          <a:latin typeface="+mn-lt"/>
                          <a:ea typeface="+mn-ea"/>
                          <a:cs typeface="+mn-cs"/>
                        </a:rPr>
                        <a:t>Scale ops (support, monitoring, QMS)</a:t>
                      </a:r>
                    </a:p>
                  </a:txBody>
                  <a:tcPr/>
                </a:tc>
                <a:tc>
                  <a:txBody>
                    <a:bodyPr/>
                    <a:lstStyle/>
                    <a:p>
                      <a:pPr marL="0" algn="l" defTabSz="914400" rtl="0" eaLnBrk="1" latinLnBrk="0" hangingPunct="1"/>
                      <a:r>
                        <a:rPr sz="1400" kern="1200">
                          <a:solidFill>
                            <a:schemeClr val="dk1"/>
                          </a:solidFill>
                          <a:latin typeface="+mn-lt"/>
                          <a:ea typeface="+mn-ea"/>
                          <a:cs typeface="+mn-cs"/>
                        </a:rPr>
                        <a:t>$</a:t>
                      </a:r>
                      <a:r>
                        <a:rPr lang="en-US" sz="1400" kern="1200">
                          <a:solidFill>
                            <a:schemeClr val="dk1"/>
                          </a:solidFill>
                          <a:latin typeface="+mn-lt"/>
                          <a:ea typeface="+mn-ea"/>
                          <a:cs typeface="+mn-cs"/>
                        </a:rPr>
                        <a:t>200,000</a:t>
                      </a:r>
                      <a:endParaRPr sz="1400" kern="1200">
                        <a:solidFill>
                          <a:schemeClr val="dk1"/>
                        </a:solidFill>
                        <a:latin typeface="+mn-lt"/>
                        <a:ea typeface="+mn-ea"/>
                        <a:cs typeface="+mn-cs"/>
                      </a:endParaRPr>
                    </a:p>
                  </a:txBody>
                  <a:tcPr/>
                </a:tc>
                <a:tc>
                  <a:txBody>
                    <a:bodyPr/>
                    <a:lstStyle/>
                    <a:p>
                      <a:pPr marL="0" algn="l" defTabSz="914400" rtl="0" eaLnBrk="1" latinLnBrk="0" hangingPunct="1"/>
                      <a:r>
                        <a:rPr sz="1400" kern="1200">
                          <a:solidFill>
                            <a:schemeClr val="dk1"/>
                          </a:solidFill>
                          <a:latin typeface="+mn-lt"/>
                          <a:ea typeface="+mn-ea"/>
                          <a:cs typeface="+mn-cs"/>
                        </a:rPr>
                        <a:t>Q4’26–Q1’27</a:t>
                      </a:r>
                    </a:p>
                  </a:txBody>
                  <a:tcPr/>
                </a:tc>
                <a:tc>
                  <a:txBody>
                    <a:bodyPr/>
                    <a:lstStyle/>
                    <a:p>
                      <a:pPr marL="0" algn="l" defTabSz="914400" rtl="0" eaLnBrk="1" latinLnBrk="0" hangingPunct="1"/>
                      <a:r>
                        <a:rPr sz="1400" kern="1200">
                          <a:solidFill>
                            <a:schemeClr val="dk1"/>
                          </a:solidFill>
                          <a:latin typeface="+mn-lt"/>
                          <a:ea typeface="+mn-ea"/>
                          <a:cs typeface="+mn-cs"/>
                        </a:rPr>
                        <a:t>ARR ≥ $</a:t>
                      </a:r>
                      <a:r>
                        <a:rPr lang="en-US" sz="1400" kern="1200">
                          <a:solidFill>
                            <a:schemeClr val="dk1"/>
                          </a:solidFill>
                          <a:latin typeface="+mn-lt"/>
                          <a:ea typeface="+mn-ea"/>
                          <a:cs typeface="+mn-cs"/>
                        </a:rPr>
                        <a:t>3,000,000</a:t>
                      </a:r>
                      <a:r>
                        <a:rPr sz="1400" kern="1200">
                          <a:solidFill>
                            <a:schemeClr val="dk1"/>
                          </a:solidFill>
                          <a:latin typeface="+mn-lt"/>
                          <a:ea typeface="+mn-ea"/>
                          <a:cs typeface="+mn-cs"/>
                        </a:rPr>
                        <a:t>; </a:t>
                      </a:r>
                      <a:br>
                        <a:rPr lang="ru-RU" sz="1400" kern="1200">
                          <a:solidFill>
                            <a:schemeClr val="dk1"/>
                          </a:solidFill>
                          <a:latin typeface="+mn-lt"/>
                          <a:ea typeface="+mn-ea"/>
                          <a:cs typeface="+mn-cs"/>
                        </a:rPr>
                      </a:br>
                      <a:r>
                        <a:rPr sz="1400" kern="1200">
                          <a:solidFill>
                            <a:schemeClr val="dk1"/>
                          </a:solidFill>
                          <a:latin typeface="+mn-lt"/>
                          <a:ea typeface="+mn-ea"/>
                          <a:cs typeface="+mn-cs"/>
                        </a:rPr>
                        <a:t>GM ≥ </a:t>
                      </a:r>
                      <a:r>
                        <a:rPr lang="en-US" sz="1400" kern="1200">
                          <a:solidFill>
                            <a:schemeClr val="dk1"/>
                          </a:solidFill>
                          <a:latin typeface="+mn-lt"/>
                          <a:ea typeface="+mn-ea"/>
                          <a:cs typeface="+mn-cs"/>
                        </a:rPr>
                        <a:t>33.6</a:t>
                      </a:r>
                      <a:r>
                        <a:rPr sz="1400" kern="1200">
                          <a:solidFill>
                            <a:schemeClr val="dk1"/>
                          </a:solidFill>
                          <a:latin typeface="+mn-lt"/>
                          <a:ea typeface="+mn-ea"/>
                          <a:cs typeface="+mn-cs"/>
                        </a:rPr>
                        <a:t>%; </a:t>
                      </a:r>
                      <a:br>
                        <a:rPr lang="ru-RU" sz="1400" kern="1200">
                          <a:solidFill>
                            <a:schemeClr val="dk1"/>
                          </a:solidFill>
                          <a:latin typeface="+mn-lt"/>
                          <a:ea typeface="+mn-ea"/>
                          <a:cs typeface="+mn-cs"/>
                        </a:rPr>
                      </a:br>
                      <a:r>
                        <a:rPr lang="en-US" sz="1400" kern="1200">
                          <a:solidFill>
                            <a:schemeClr val="dk1"/>
                          </a:solidFill>
                          <a:latin typeface="+mn-lt"/>
                          <a:ea typeface="+mn-ea"/>
                          <a:cs typeface="+mn-cs"/>
                        </a:rPr>
                        <a:t>(at 10000 a month cases</a:t>
                      </a:r>
                      <a:r>
                        <a:rPr lang="ru-RU" sz="1400" kern="1200">
                          <a:solidFill>
                            <a:schemeClr val="dk1"/>
                          </a:solidFill>
                          <a:latin typeface="+mn-lt"/>
                          <a:ea typeface="+mn-ea"/>
                          <a:cs typeface="+mn-cs"/>
                        </a:rPr>
                        <a:t>)</a:t>
                      </a:r>
                      <a:endParaRPr sz="1400" kern="1200">
                        <a:solidFill>
                          <a:schemeClr val="dk1"/>
                        </a:solidFill>
                        <a:latin typeface="+mn-lt"/>
                        <a:ea typeface="+mn-ea"/>
                        <a:cs typeface="+mn-cs"/>
                      </a:endParaRPr>
                    </a:p>
                  </a:txBody>
                  <a:tcPr/>
                </a:tc>
                <a:extLst>
                  <a:ext uri="{0D108BD9-81ED-4DB2-BD59-A6C34878D82A}">
                    <a16:rowId xmlns:a16="http://schemas.microsoft.com/office/drawing/2014/main" val="10005"/>
                  </a:ext>
                </a:extLst>
              </a:tr>
            </a:tbl>
          </a:graphicData>
        </a:graphic>
      </p:graphicFrame>
      <p:sp>
        <p:nvSpPr>
          <p:cNvPr id="8" name="Title 1">
            <a:extLst>
              <a:ext uri="{FF2B5EF4-FFF2-40B4-BE49-F238E27FC236}">
                <a16:creationId xmlns:a16="http://schemas.microsoft.com/office/drawing/2014/main" id="{7B695D30-F60E-4952-7202-77CA0CEDFE18}"/>
              </a:ext>
            </a:extLst>
          </p:cNvPr>
          <p:cNvSpPr txBox="1">
            <a:spLocks/>
          </p:cNvSpPr>
          <p:nvPr/>
        </p:nvSpPr>
        <p:spPr>
          <a:xfrm>
            <a:off x="6765126" y="879498"/>
            <a:ext cx="4805986" cy="61051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r>
              <a:rPr lang="en-US"/>
              <a:t>Use of Proceeds </a:t>
            </a:r>
          </a:p>
        </p:txBody>
      </p:sp>
    </p:spTree>
    <p:extLst>
      <p:ext uri="{BB962C8B-B14F-4D97-AF65-F5344CB8AC3E}">
        <p14:creationId xmlns:p14="http://schemas.microsoft.com/office/powerpoint/2010/main" val="3664671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F5E1-F4D1-9999-BF87-3452844ACEC9}"/>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EEA99F5-1A3D-2B43-60E7-0A22DDBF6796}"/>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FEEA99F5-1A3D-2B43-60E7-0A22DDBF679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AFB0C7-9670-0AA5-F219-8AE4417BE840}"/>
              </a:ext>
            </a:extLst>
          </p:cNvPr>
          <p:cNvSpPr>
            <a:spLocks noGrp="1"/>
          </p:cNvSpPr>
          <p:nvPr>
            <p:ph type="title"/>
          </p:nvPr>
        </p:nvSpPr>
        <p:spPr>
          <a:xfrm>
            <a:off x="921124" y="139839"/>
            <a:ext cx="10434264" cy="1190406"/>
          </a:xfrm>
        </p:spPr>
        <p:txBody>
          <a:bodyPr vert="horz"/>
          <a:lstStyle/>
          <a:p>
            <a:r>
              <a:rPr lang="en-US"/>
              <a:t>Financial</a:t>
            </a:r>
          </a:p>
        </p:txBody>
      </p:sp>
      <p:graphicFrame>
        <p:nvGraphicFramePr>
          <p:cNvPr id="5" name="Table 4">
            <a:extLst>
              <a:ext uri="{FF2B5EF4-FFF2-40B4-BE49-F238E27FC236}">
                <a16:creationId xmlns:a16="http://schemas.microsoft.com/office/drawing/2014/main" id="{9A5948CE-F001-17AD-90D0-680CE6CF76EA}"/>
              </a:ext>
            </a:extLst>
          </p:cNvPr>
          <p:cNvGraphicFramePr>
            <a:graphicFrameLocks noGrp="1"/>
          </p:cNvGraphicFramePr>
          <p:nvPr>
            <p:extLst>
              <p:ext uri="{D42A27DB-BD31-4B8C-83A1-F6EECF244321}">
                <p14:modId xmlns:p14="http://schemas.microsoft.com/office/powerpoint/2010/main" val="2820880321"/>
              </p:ext>
            </p:extLst>
          </p:nvPr>
        </p:nvGraphicFramePr>
        <p:xfrm>
          <a:off x="94348" y="1682467"/>
          <a:ext cx="12003303" cy="3720368"/>
        </p:xfrm>
        <a:graphic>
          <a:graphicData uri="http://schemas.openxmlformats.org/drawingml/2006/table">
            <a:tbl>
              <a:tblPr>
                <a:tableStyleId>{69012ECD-51FC-41F1-AA8D-1B2483CD663E}</a:tableStyleId>
              </a:tblPr>
              <a:tblGrid>
                <a:gridCol w="614252">
                  <a:extLst>
                    <a:ext uri="{9D8B030D-6E8A-4147-A177-3AD203B41FA5}">
                      <a16:colId xmlns:a16="http://schemas.microsoft.com/office/drawing/2014/main" val="3750770615"/>
                    </a:ext>
                  </a:extLst>
                </a:gridCol>
                <a:gridCol w="509551">
                  <a:extLst>
                    <a:ext uri="{9D8B030D-6E8A-4147-A177-3AD203B41FA5}">
                      <a16:colId xmlns:a16="http://schemas.microsoft.com/office/drawing/2014/main" val="3279455544"/>
                    </a:ext>
                  </a:extLst>
                </a:gridCol>
                <a:gridCol w="460690">
                  <a:extLst>
                    <a:ext uri="{9D8B030D-6E8A-4147-A177-3AD203B41FA5}">
                      <a16:colId xmlns:a16="http://schemas.microsoft.com/office/drawing/2014/main" val="2794660154"/>
                    </a:ext>
                  </a:extLst>
                </a:gridCol>
                <a:gridCol w="502571">
                  <a:extLst>
                    <a:ext uri="{9D8B030D-6E8A-4147-A177-3AD203B41FA5}">
                      <a16:colId xmlns:a16="http://schemas.microsoft.com/office/drawing/2014/main" val="2689304524"/>
                    </a:ext>
                  </a:extLst>
                </a:gridCol>
                <a:gridCol w="495591">
                  <a:extLst>
                    <a:ext uri="{9D8B030D-6E8A-4147-A177-3AD203B41FA5}">
                      <a16:colId xmlns:a16="http://schemas.microsoft.com/office/drawing/2014/main" val="3209905010"/>
                    </a:ext>
                  </a:extLst>
                </a:gridCol>
                <a:gridCol w="453710">
                  <a:extLst>
                    <a:ext uri="{9D8B030D-6E8A-4147-A177-3AD203B41FA5}">
                      <a16:colId xmlns:a16="http://schemas.microsoft.com/office/drawing/2014/main" val="3543599780"/>
                    </a:ext>
                  </a:extLst>
                </a:gridCol>
                <a:gridCol w="536820">
                  <a:extLst>
                    <a:ext uri="{9D8B030D-6E8A-4147-A177-3AD203B41FA5}">
                      <a16:colId xmlns:a16="http://schemas.microsoft.com/office/drawing/2014/main" val="2797634872"/>
                    </a:ext>
                  </a:extLst>
                </a:gridCol>
                <a:gridCol w="523837">
                  <a:extLst>
                    <a:ext uri="{9D8B030D-6E8A-4147-A177-3AD203B41FA5}">
                      <a16:colId xmlns:a16="http://schemas.microsoft.com/office/drawing/2014/main" val="3599121318"/>
                    </a:ext>
                  </a:extLst>
                </a:gridCol>
                <a:gridCol w="448583">
                  <a:extLst>
                    <a:ext uri="{9D8B030D-6E8A-4147-A177-3AD203B41FA5}">
                      <a16:colId xmlns:a16="http://schemas.microsoft.com/office/drawing/2014/main" val="841782438"/>
                    </a:ext>
                  </a:extLst>
                </a:gridCol>
                <a:gridCol w="448583">
                  <a:extLst>
                    <a:ext uri="{9D8B030D-6E8A-4147-A177-3AD203B41FA5}">
                      <a16:colId xmlns:a16="http://schemas.microsoft.com/office/drawing/2014/main" val="24438589"/>
                    </a:ext>
                  </a:extLst>
                </a:gridCol>
                <a:gridCol w="448583">
                  <a:extLst>
                    <a:ext uri="{9D8B030D-6E8A-4147-A177-3AD203B41FA5}">
                      <a16:colId xmlns:a16="http://schemas.microsoft.com/office/drawing/2014/main" val="2965387388"/>
                    </a:ext>
                  </a:extLst>
                </a:gridCol>
                <a:gridCol w="448583">
                  <a:extLst>
                    <a:ext uri="{9D8B030D-6E8A-4147-A177-3AD203B41FA5}">
                      <a16:colId xmlns:a16="http://schemas.microsoft.com/office/drawing/2014/main" val="1950217519"/>
                    </a:ext>
                  </a:extLst>
                </a:gridCol>
                <a:gridCol w="448583">
                  <a:extLst>
                    <a:ext uri="{9D8B030D-6E8A-4147-A177-3AD203B41FA5}">
                      <a16:colId xmlns:a16="http://schemas.microsoft.com/office/drawing/2014/main" val="2857137203"/>
                    </a:ext>
                  </a:extLst>
                </a:gridCol>
                <a:gridCol w="448583">
                  <a:extLst>
                    <a:ext uri="{9D8B030D-6E8A-4147-A177-3AD203B41FA5}">
                      <a16:colId xmlns:a16="http://schemas.microsoft.com/office/drawing/2014/main" val="1741838408"/>
                    </a:ext>
                  </a:extLst>
                </a:gridCol>
                <a:gridCol w="448583">
                  <a:extLst>
                    <a:ext uri="{9D8B030D-6E8A-4147-A177-3AD203B41FA5}">
                      <a16:colId xmlns:a16="http://schemas.microsoft.com/office/drawing/2014/main" val="4070982329"/>
                    </a:ext>
                  </a:extLst>
                </a:gridCol>
                <a:gridCol w="448583">
                  <a:extLst>
                    <a:ext uri="{9D8B030D-6E8A-4147-A177-3AD203B41FA5}">
                      <a16:colId xmlns:a16="http://schemas.microsoft.com/office/drawing/2014/main" val="2482675263"/>
                    </a:ext>
                  </a:extLst>
                </a:gridCol>
                <a:gridCol w="448583">
                  <a:extLst>
                    <a:ext uri="{9D8B030D-6E8A-4147-A177-3AD203B41FA5}">
                      <a16:colId xmlns:a16="http://schemas.microsoft.com/office/drawing/2014/main" val="3443692244"/>
                    </a:ext>
                  </a:extLst>
                </a:gridCol>
                <a:gridCol w="448583">
                  <a:extLst>
                    <a:ext uri="{9D8B030D-6E8A-4147-A177-3AD203B41FA5}">
                      <a16:colId xmlns:a16="http://schemas.microsoft.com/office/drawing/2014/main" val="4172539389"/>
                    </a:ext>
                  </a:extLst>
                </a:gridCol>
                <a:gridCol w="448583">
                  <a:extLst>
                    <a:ext uri="{9D8B030D-6E8A-4147-A177-3AD203B41FA5}">
                      <a16:colId xmlns:a16="http://schemas.microsoft.com/office/drawing/2014/main" val="50211474"/>
                    </a:ext>
                  </a:extLst>
                </a:gridCol>
                <a:gridCol w="448583">
                  <a:extLst>
                    <a:ext uri="{9D8B030D-6E8A-4147-A177-3AD203B41FA5}">
                      <a16:colId xmlns:a16="http://schemas.microsoft.com/office/drawing/2014/main" val="723015842"/>
                    </a:ext>
                  </a:extLst>
                </a:gridCol>
                <a:gridCol w="504657">
                  <a:extLst>
                    <a:ext uri="{9D8B030D-6E8A-4147-A177-3AD203B41FA5}">
                      <a16:colId xmlns:a16="http://schemas.microsoft.com/office/drawing/2014/main" val="4176507262"/>
                    </a:ext>
                  </a:extLst>
                </a:gridCol>
                <a:gridCol w="504657">
                  <a:extLst>
                    <a:ext uri="{9D8B030D-6E8A-4147-A177-3AD203B41FA5}">
                      <a16:colId xmlns:a16="http://schemas.microsoft.com/office/drawing/2014/main" val="4284663847"/>
                    </a:ext>
                  </a:extLst>
                </a:gridCol>
                <a:gridCol w="504657">
                  <a:extLst>
                    <a:ext uri="{9D8B030D-6E8A-4147-A177-3AD203B41FA5}">
                      <a16:colId xmlns:a16="http://schemas.microsoft.com/office/drawing/2014/main" val="3491184870"/>
                    </a:ext>
                  </a:extLst>
                </a:gridCol>
                <a:gridCol w="504657">
                  <a:extLst>
                    <a:ext uri="{9D8B030D-6E8A-4147-A177-3AD203B41FA5}">
                      <a16:colId xmlns:a16="http://schemas.microsoft.com/office/drawing/2014/main" val="2548169788"/>
                    </a:ext>
                  </a:extLst>
                </a:gridCol>
                <a:gridCol w="504657">
                  <a:extLst>
                    <a:ext uri="{9D8B030D-6E8A-4147-A177-3AD203B41FA5}">
                      <a16:colId xmlns:a16="http://schemas.microsoft.com/office/drawing/2014/main" val="2060591072"/>
                    </a:ext>
                  </a:extLst>
                </a:gridCol>
              </a:tblGrid>
              <a:tr h="217265">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4">
                  <a:txBody>
                    <a:bodyPr/>
                    <a:lstStyle/>
                    <a:p>
                      <a:pPr algn="ctr" fontAlgn="b"/>
                      <a:r>
                        <a:rPr lang="en-US" sz="900" b="0" u="none" strike="noStrike">
                          <a:solidFill>
                            <a:schemeClr val="tx1"/>
                          </a:solidFill>
                          <a:effectLst/>
                        </a:rPr>
                        <a:t>Months</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r>
                        <a:rPr lang="en-US" sz="900" b="0" i="0" u="none" strike="noStrike">
                          <a:solidFill>
                            <a:srgbClr val="000000"/>
                          </a:solidFill>
                          <a:effectLst/>
                          <a:latin typeface="Aptos Narrow" panose="020B0004020202020204" pitchFamily="34" charset="0"/>
                        </a:rPr>
                        <a:t>02</a:t>
                      </a:r>
                    </a:p>
                  </a:txBody>
                  <a:tcPr marL="3977" marR="3977" marT="3977" marB="0" anchor="b"/>
                </a:tc>
                <a:tc hMerge="1">
                  <a:txBody>
                    <a:bodyPr/>
                    <a:lstStyle/>
                    <a:p>
                      <a:pPr algn="l" fontAlgn="b"/>
                      <a:r>
                        <a:rPr lang="en-US" sz="900" b="0" i="0" u="none" strike="noStrike">
                          <a:solidFill>
                            <a:srgbClr val="000000"/>
                          </a:solidFill>
                          <a:effectLst/>
                          <a:latin typeface="Aptos Narrow" panose="020B0004020202020204" pitchFamily="34" charset="0"/>
                        </a:rPr>
                        <a:t>03</a:t>
                      </a: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tc hMerge="1">
                  <a:txBody>
                    <a:bodyPr/>
                    <a:lstStyle/>
                    <a:p>
                      <a:pPr algn="l" fontAlgn="b"/>
                      <a:endParaRPr lang="en-US" sz="900" b="0" i="0" u="none" strike="noStrike">
                        <a:solidFill>
                          <a:srgbClr val="000000"/>
                        </a:solidFill>
                        <a:effectLst/>
                        <a:latin typeface="Aptos Narrow" panose="020B0004020202020204" pitchFamily="34" charset="0"/>
                      </a:endParaRPr>
                    </a:p>
                  </a:txBody>
                  <a:tcPr marL="3977" marR="3977" marT="3977" marB="0" anchor="b"/>
                </a:tc>
                <a:extLst>
                  <a:ext uri="{0D108BD9-81ED-4DB2-BD59-A6C34878D82A}">
                    <a16:rowId xmlns:a16="http://schemas.microsoft.com/office/drawing/2014/main" val="1500280315"/>
                  </a:ext>
                </a:extLst>
              </a:tr>
              <a:tr h="217265">
                <a:tc>
                  <a:txBody>
                    <a:bodyPr/>
                    <a:lstStyle/>
                    <a:p>
                      <a:pPr algn="l" fontAlgn="b"/>
                      <a:r>
                        <a:rPr lang="en-US" sz="900" b="1" u="none" strike="noStrike">
                          <a:solidFill>
                            <a:schemeClr val="tx1"/>
                          </a:solidFill>
                          <a:effectLst/>
                        </a:rPr>
                        <a:t>Fixed costs</a:t>
                      </a:r>
                      <a:endParaRPr lang="en-US" sz="900" b="1"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05</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06</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07</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08</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09</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15</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16</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18</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20</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5157733"/>
                  </a:ext>
                </a:extLst>
              </a:tr>
              <a:tr h="217265">
                <a:tc>
                  <a:txBody>
                    <a:bodyPr/>
                    <a:lstStyle/>
                    <a:p>
                      <a:pPr algn="l" fontAlgn="b"/>
                      <a:r>
                        <a:rPr lang="en-US" sz="900" u="none" strike="noStrike">
                          <a:solidFill>
                            <a:schemeClr val="tx1"/>
                          </a:solidFill>
                          <a:effectLst/>
                        </a:rPr>
                        <a:t>Technology Development </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4120727"/>
                  </a:ext>
                </a:extLst>
              </a:tr>
              <a:tr h="217265">
                <a:tc>
                  <a:txBody>
                    <a:bodyPr/>
                    <a:lstStyle/>
                    <a:p>
                      <a:pPr algn="l" fontAlgn="b"/>
                      <a:r>
                        <a:rPr lang="en-US" sz="900" u="none" strike="noStrike">
                          <a:solidFill>
                            <a:schemeClr val="tx1"/>
                          </a:solidFill>
                          <a:effectLst/>
                        </a:rPr>
                        <a:t>Sales &amp; Marketing</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7716412"/>
                  </a:ext>
                </a:extLst>
              </a:tr>
              <a:tr h="217265">
                <a:tc>
                  <a:txBody>
                    <a:bodyPr/>
                    <a:lstStyle/>
                    <a:p>
                      <a:pPr algn="l" fontAlgn="b"/>
                      <a:r>
                        <a:rPr lang="en-US" sz="900" u="none" strike="noStrike">
                          <a:solidFill>
                            <a:schemeClr val="tx1"/>
                          </a:solidFill>
                          <a:effectLst/>
                        </a:rPr>
                        <a:t>Compliance &amp; Regulatory</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1408263"/>
                  </a:ext>
                </a:extLst>
              </a:tr>
              <a:tr h="217265">
                <a:tc>
                  <a:txBody>
                    <a:bodyPr/>
                    <a:lstStyle/>
                    <a:p>
                      <a:pPr algn="l" fontAlgn="b"/>
                      <a:r>
                        <a:rPr lang="en-US" sz="900" u="none" strike="noStrike">
                          <a:solidFill>
                            <a:schemeClr val="tx1"/>
                          </a:solidFill>
                          <a:effectLst/>
                        </a:rPr>
                        <a:t>Operations</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$95,000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480518"/>
                  </a:ext>
                </a:extLst>
              </a:tr>
              <a:tr h="217265">
                <a:tc>
                  <a:txBody>
                    <a:bodyPr/>
                    <a:lstStyle/>
                    <a:p>
                      <a:pPr algn="ctr" fontAlgn="b"/>
                      <a:r>
                        <a:rPr lang="en-US" sz="900" b="1" u="none" strike="noStrike">
                          <a:solidFill>
                            <a:schemeClr val="tx1"/>
                          </a:solidFill>
                          <a:effectLst/>
                        </a:rPr>
                        <a:t>Total</a:t>
                      </a:r>
                      <a:endParaRPr lang="en-US" sz="900" b="1"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9526901"/>
                  </a:ext>
                </a:extLst>
              </a:tr>
              <a:tr h="217265">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1847338"/>
                  </a:ext>
                </a:extLst>
              </a:tr>
              <a:tr h="217265">
                <a:tc>
                  <a:txBody>
                    <a:bodyPr/>
                    <a:lstStyle/>
                    <a:p>
                      <a:pPr algn="l" fontAlgn="b"/>
                      <a:r>
                        <a:rPr lang="en-US" sz="900" u="none" strike="noStrike">
                          <a:solidFill>
                            <a:schemeClr val="tx1"/>
                          </a:solidFill>
                          <a:effectLst/>
                        </a:rPr>
                        <a:t>Category</a:t>
                      </a:r>
                      <a:endParaRPr lang="en-US" sz="900" b="1"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05</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06</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07</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08</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09</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15</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16</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18</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20</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6672307"/>
                  </a:ext>
                </a:extLst>
              </a:tr>
              <a:tr h="217265">
                <a:tc>
                  <a:txBody>
                    <a:bodyPr/>
                    <a:lstStyle/>
                    <a:p>
                      <a:pPr algn="l" fontAlgn="b"/>
                      <a:r>
                        <a:rPr lang="en-US" sz="900" u="none" strike="noStrike">
                          <a:solidFill>
                            <a:schemeClr val="tx1"/>
                          </a:solidFill>
                          <a:effectLst/>
                        </a:rPr>
                        <a:t>Number of clients</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750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1250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1500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3500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4500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5250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6750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7500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8250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10000</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4368164"/>
                  </a:ext>
                </a:extLst>
              </a:tr>
              <a:tr h="217265">
                <a:tc>
                  <a:txBody>
                    <a:bodyPr/>
                    <a:lstStyle/>
                    <a:p>
                      <a:pPr algn="l" fontAlgn="b"/>
                      <a:r>
                        <a:rPr lang="en-US" sz="900" u="none" strike="noStrike">
                          <a:solidFill>
                            <a:schemeClr val="tx1"/>
                          </a:solidFill>
                          <a:effectLst/>
                        </a:rPr>
                        <a:t>Revenue</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6523106"/>
                  </a:ext>
                </a:extLst>
              </a:tr>
              <a:tr h="217265">
                <a:tc>
                  <a:txBody>
                    <a:bodyPr/>
                    <a:lstStyle/>
                    <a:p>
                      <a:pPr algn="l" fontAlgn="b"/>
                      <a:r>
                        <a:rPr lang="en-US" sz="900" u="none" strike="noStrike">
                          <a:solidFill>
                            <a:schemeClr val="tx1"/>
                          </a:solidFill>
                          <a:effectLst/>
                        </a:rPr>
                        <a:t>Variable cost</a:t>
                      </a:r>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$750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$1,250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$1,500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$2,500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$3,500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$4,500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$5,250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$6,750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$7,500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$8,250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9314659"/>
                  </a:ext>
                </a:extLst>
              </a:tr>
              <a:tr h="217265">
                <a:tc>
                  <a:txBody>
                    <a:bodyPr/>
                    <a:lstStyle/>
                    <a:p>
                      <a:pPr algn="ctr" fontAlgn="b"/>
                      <a:r>
                        <a:rPr lang="en-US" sz="900" b="1" u="none" strike="noStrike">
                          <a:solidFill>
                            <a:schemeClr val="tx1"/>
                          </a:solidFill>
                          <a:effectLst/>
                        </a:rPr>
                        <a:t>Total</a:t>
                      </a:r>
                      <a:endParaRPr lang="en-US" sz="900" b="1"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$18,000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$24,000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$48,000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$60,000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$72,000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$84,000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$108,000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$144,000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$162,000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$180,000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$198,000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$216,000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$240,000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8813048"/>
                  </a:ext>
                </a:extLst>
              </a:tr>
              <a:tr h="217265">
                <a:tc>
                  <a:txBody>
                    <a:bodyPr/>
                    <a:lstStyle/>
                    <a:p>
                      <a:pPr algn="l" fontAlgn="b"/>
                      <a:endParaRPr lang="en-US" sz="900" b="0"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9455523"/>
                  </a:ext>
                </a:extLst>
              </a:tr>
              <a:tr h="217265">
                <a:tc>
                  <a:txBody>
                    <a:bodyPr/>
                    <a:lstStyle/>
                    <a:p>
                      <a:pPr algn="l" fontAlgn="b"/>
                      <a:r>
                        <a:rPr lang="en-US" sz="1050" b="1" u="none" strike="noStrike">
                          <a:solidFill>
                            <a:schemeClr val="tx1"/>
                          </a:solidFill>
                          <a:effectLst/>
                        </a:rPr>
                        <a:t>P&amp;L</a:t>
                      </a:r>
                      <a:endParaRPr lang="en-US" sz="1050" b="1"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05</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06</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07</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08</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09</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10</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15</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16</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17</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18</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19</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20</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21</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22</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23</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24</a:t>
                      </a:r>
                      <a:endParaRPr lang="en-US" sz="900" b="1"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134330"/>
                  </a:ext>
                </a:extLst>
              </a:tr>
              <a:tr h="217265">
                <a:tc>
                  <a:txBody>
                    <a:bodyPr/>
                    <a:lstStyle/>
                    <a:p>
                      <a:pPr algn="l" fontAlgn="b"/>
                      <a:r>
                        <a:rPr lang="en-US" sz="1050" b="1" u="none" strike="noStrike">
                          <a:solidFill>
                            <a:schemeClr val="tx1"/>
                          </a:solidFill>
                          <a:effectLst/>
                        </a:rPr>
                        <a:t>Total</a:t>
                      </a:r>
                      <a:endParaRPr lang="en-US" sz="1050" b="1" i="0" u="none" strike="noStrike">
                        <a:solidFill>
                          <a:schemeClr val="tx1"/>
                        </a:solidFill>
                        <a:effectLst/>
                        <a:latin typeface="Aptos Narrow" panose="020B0004020202020204" pitchFamily="34" charset="0"/>
                      </a:endParaRPr>
                    </a:p>
                  </a:txBody>
                  <a:tcPr marL="3977" marR="3977" marT="3977" marB="0" anchor="ctr">
                    <a:lnL w="3175" cap="flat" cmpd="sng" algn="ctr">
                      <a:solidFill>
                        <a:schemeClr val="tx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($176,000)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($176,000)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($176,000)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($176,000)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($176,000)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($170,000)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($179,000)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($173,000)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($167,000)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($161,000)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($155,000)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($143,000)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($131,000)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($119,000)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($107,000)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($95,000)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($83,000)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($65,000)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rgbClr val="C00000"/>
                          </a:solidFill>
                          <a:effectLst/>
                        </a:rPr>
                        <a:t>($2,000)</a:t>
                      </a:r>
                      <a:endParaRPr lang="en-US" sz="900" b="0" i="0" u="none" strike="noStrike">
                        <a:solidFill>
                          <a:srgbClr val="C00000"/>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$16,000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$34,000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$52,000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$70,000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u="none" strike="noStrike">
                          <a:solidFill>
                            <a:schemeClr val="tx1"/>
                          </a:solidFill>
                          <a:effectLst/>
                        </a:rPr>
                        <a:t>$94,000 </a:t>
                      </a:r>
                      <a:endParaRPr lang="en-US" sz="900" b="0" i="0" u="none" strike="noStrike">
                        <a:solidFill>
                          <a:schemeClr val="tx1"/>
                        </a:solidFill>
                        <a:effectLst/>
                        <a:latin typeface="Aptos Narrow" panose="020B0004020202020204" pitchFamily="34" charset="0"/>
                      </a:endParaRPr>
                    </a:p>
                  </a:txBody>
                  <a:tcPr marL="3977" marR="3977" marT="3977" marB="0" anchor="ctr">
                    <a:lnL>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8782248"/>
                  </a:ext>
                </a:extLst>
              </a:tr>
            </a:tbl>
          </a:graphicData>
        </a:graphic>
      </p:graphicFrame>
    </p:spTree>
    <p:extLst>
      <p:ext uri="{BB962C8B-B14F-4D97-AF65-F5344CB8AC3E}">
        <p14:creationId xmlns:p14="http://schemas.microsoft.com/office/powerpoint/2010/main" val="137303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7F5AD063-9304-5288-AE0A-98A3A8C2316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08D43CF-98BE-6218-ADF2-6D9772645F0A}"/>
              </a:ext>
            </a:extLst>
          </p:cNvPr>
          <p:cNvGraphicFramePr>
            <a:graphicFrameLocks noChangeAspect="1"/>
          </p:cNvGraphicFramePr>
          <p:nvPr>
            <p:custDataLst>
              <p:tags r:id="rId1"/>
            </p:custDataLst>
            <p:extLst>
              <p:ext uri="{D42A27DB-BD31-4B8C-83A1-F6EECF244321}">
                <p14:modId xmlns:p14="http://schemas.microsoft.com/office/powerpoint/2010/main" val="14145510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think-cell data - do not delete" hidden="1">
                        <a:extLst>
                          <a:ext uri="{FF2B5EF4-FFF2-40B4-BE49-F238E27FC236}">
                            <a16:creationId xmlns:a16="http://schemas.microsoft.com/office/drawing/2014/main" id="{208D43CF-98BE-6218-ADF2-6D9772645F0A}"/>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05" name="Google Shape;305;p9">
            <a:extLst>
              <a:ext uri="{FF2B5EF4-FFF2-40B4-BE49-F238E27FC236}">
                <a16:creationId xmlns:a16="http://schemas.microsoft.com/office/drawing/2014/main" id="{8F03A475-A0A6-5A40-5DBF-DEF46192F25E}"/>
              </a:ext>
            </a:extLst>
          </p:cNvPr>
          <p:cNvSpPr txBox="1">
            <a:spLocks noGrp="1"/>
          </p:cNvSpPr>
          <p:nvPr>
            <p:ph type="title" idx="4294967295"/>
          </p:nvPr>
        </p:nvSpPr>
        <p:spPr>
          <a:xfrm>
            <a:off x="6666497" y="1374765"/>
            <a:ext cx="4298800" cy="1223600"/>
          </a:xfrm>
          <a:prstGeom prst="rect">
            <a:avLst/>
          </a:prstGeom>
          <a:noFill/>
          <a:ln>
            <a:noFill/>
          </a:ln>
        </p:spPr>
        <p:txBody>
          <a:bodyPr spcFirstLastPara="1" vert="horz" wrap="square" lIns="121900" tIns="121900" rIns="121900" bIns="121900" rtlCol="0" anchor="t" anchorCtr="0">
            <a:noAutofit/>
          </a:bodyPr>
          <a:lstStyle/>
          <a:p>
            <a:pPr algn="r">
              <a:lnSpc>
                <a:spcPct val="100000"/>
              </a:lnSpc>
              <a:spcBef>
                <a:spcPts val="0"/>
              </a:spcBef>
              <a:buSzPts val="3200"/>
            </a:pPr>
            <a:r>
              <a:rPr lang="en" sz="9333" b="1">
                <a:solidFill>
                  <a:schemeClr val="lt1"/>
                </a:solidFill>
              </a:rPr>
              <a:t>3 </a:t>
            </a:r>
            <a:endParaRPr sz="9333" b="1">
              <a:solidFill>
                <a:schemeClr val="lt1"/>
              </a:solidFill>
            </a:endParaRPr>
          </a:p>
        </p:txBody>
      </p:sp>
      <p:sp>
        <p:nvSpPr>
          <p:cNvPr id="18" name="Google Shape;289;p7">
            <a:extLst>
              <a:ext uri="{FF2B5EF4-FFF2-40B4-BE49-F238E27FC236}">
                <a16:creationId xmlns:a16="http://schemas.microsoft.com/office/drawing/2014/main" id="{9E77C991-0AD4-4BE8-AD9A-B08EBB0FAC9A}"/>
              </a:ext>
            </a:extLst>
          </p:cNvPr>
          <p:cNvSpPr txBox="1">
            <a:spLocks noGrp="1"/>
          </p:cNvSpPr>
          <p:nvPr>
            <p:ph type="title"/>
          </p:nvPr>
        </p:nvSpPr>
        <p:spPr>
          <a:xfrm>
            <a:off x="7148214" y="2233400"/>
            <a:ext cx="4298800" cy="2391200"/>
          </a:xfrm>
          <a:prstGeom prst="rect">
            <a:avLst/>
          </a:prstGeom>
          <a:noFill/>
          <a:ln>
            <a:noFill/>
          </a:ln>
        </p:spPr>
        <p:txBody>
          <a:bodyPr spcFirstLastPara="1" vert="horz" wrap="square" lIns="121900" tIns="121900" rIns="121900" bIns="121900" rtlCol="0" anchor="t" anchorCtr="0">
            <a:noAutofit/>
          </a:bodyPr>
          <a:lstStyle/>
          <a:p>
            <a:pPr algn="l"/>
            <a:r>
              <a:rPr lang="en-US">
                <a:solidFill>
                  <a:schemeClr val="tx1"/>
                </a:solidFill>
              </a:rPr>
              <a:t>TECHNOLOGY AND INNOVATION</a:t>
            </a:r>
            <a:endParaRPr>
              <a:solidFill>
                <a:schemeClr val="tx1"/>
              </a:solidFill>
            </a:endParaRPr>
          </a:p>
        </p:txBody>
      </p:sp>
      <p:sp>
        <p:nvSpPr>
          <p:cNvPr id="19" name="TextBox 18">
            <a:extLst>
              <a:ext uri="{FF2B5EF4-FFF2-40B4-BE49-F238E27FC236}">
                <a16:creationId xmlns:a16="http://schemas.microsoft.com/office/drawing/2014/main" id="{C010AFAC-73C2-C0B6-110C-0835F81301B7}"/>
              </a:ext>
            </a:extLst>
          </p:cNvPr>
          <p:cNvSpPr txBox="1"/>
          <p:nvPr/>
        </p:nvSpPr>
        <p:spPr>
          <a:xfrm>
            <a:off x="765157" y="1062712"/>
            <a:ext cx="4916226" cy="1157689"/>
          </a:xfrm>
          <a:prstGeom prst="rect">
            <a:avLst/>
          </a:prstGeom>
          <a:noFill/>
        </p:spPr>
        <p:txBody>
          <a:bodyPr wrap="square" rtlCol="0">
            <a:spAutoFit/>
          </a:bodyPr>
          <a:lstStyle/>
          <a:p>
            <a:pPr>
              <a:lnSpc>
                <a:spcPct val="150000"/>
              </a:lnSpc>
            </a:pPr>
            <a:r>
              <a:rPr lang="en-GB" sz="1600"/>
              <a:t>Utilizes ResNet-50 and Feature Pyramid Network (FPN) for robust feature extraction and small object detection on large-scale images.</a:t>
            </a:r>
            <a:endParaRPr lang="ru-RU" sz="1600"/>
          </a:p>
        </p:txBody>
      </p:sp>
      <p:sp>
        <p:nvSpPr>
          <p:cNvPr id="22" name="TextBox 21">
            <a:extLst>
              <a:ext uri="{FF2B5EF4-FFF2-40B4-BE49-F238E27FC236}">
                <a16:creationId xmlns:a16="http://schemas.microsoft.com/office/drawing/2014/main" id="{B14B7AAB-A9E5-54C6-0268-001C7F57F704}"/>
              </a:ext>
            </a:extLst>
          </p:cNvPr>
          <p:cNvSpPr txBox="1"/>
          <p:nvPr/>
        </p:nvSpPr>
        <p:spPr>
          <a:xfrm>
            <a:off x="765157" y="601047"/>
            <a:ext cx="3396708" cy="461665"/>
          </a:xfrm>
          <a:prstGeom prst="rect">
            <a:avLst/>
          </a:prstGeom>
          <a:noFill/>
        </p:spPr>
        <p:txBody>
          <a:bodyPr wrap="square">
            <a:spAutoFit/>
          </a:bodyPr>
          <a:lstStyle/>
          <a:p>
            <a:r>
              <a:rPr lang="en-UA" sz="2400" i="1"/>
              <a:t>Neural Network Architecture</a:t>
            </a:r>
          </a:p>
        </p:txBody>
      </p:sp>
      <p:sp>
        <p:nvSpPr>
          <p:cNvPr id="7" name="TextBox 6">
            <a:extLst>
              <a:ext uri="{FF2B5EF4-FFF2-40B4-BE49-F238E27FC236}">
                <a16:creationId xmlns:a16="http://schemas.microsoft.com/office/drawing/2014/main" id="{90D56327-E73E-B67B-F4C2-76383F69D861}"/>
              </a:ext>
            </a:extLst>
          </p:cNvPr>
          <p:cNvSpPr txBox="1"/>
          <p:nvPr/>
        </p:nvSpPr>
        <p:spPr>
          <a:xfrm>
            <a:off x="826947" y="4902981"/>
            <a:ext cx="5034025" cy="1157689"/>
          </a:xfrm>
          <a:prstGeom prst="rect">
            <a:avLst/>
          </a:prstGeom>
          <a:noFill/>
        </p:spPr>
        <p:txBody>
          <a:bodyPr wrap="square" rtlCol="0">
            <a:spAutoFit/>
          </a:bodyPr>
          <a:lstStyle/>
          <a:p>
            <a:pPr>
              <a:lnSpc>
                <a:spcPct val="150000"/>
              </a:lnSpc>
            </a:pPr>
            <a:r>
              <a:rPr lang="en-GB" sz="1600"/>
              <a:t>Focuses on object detection (not just classification or segmentation), overcoming limitations of existing AI models in clinical practice.</a:t>
            </a:r>
            <a:endParaRPr lang="en-US" sz="1600"/>
          </a:p>
        </p:txBody>
      </p:sp>
      <p:sp>
        <p:nvSpPr>
          <p:cNvPr id="8" name="TextBox 7">
            <a:extLst>
              <a:ext uri="{FF2B5EF4-FFF2-40B4-BE49-F238E27FC236}">
                <a16:creationId xmlns:a16="http://schemas.microsoft.com/office/drawing/2014/main" id="{17C0E66A-1EFD-357A-5815-D4360D75C3FB}"/>
              </a:ext>
            </a:extLst>
          </p:cNvPr>
          <p:cNvSpPr txBox="1"/>
          <p:nvPr/>
        </p:nvSpPr>
        <p:spPr>
          <a:xfrm>
            <a:off x="765157" y="3240927"/>
            <a:ext cx="4624596" cy="788357"/>
          </a:xfrm>
          <a:prstGeom prst="rect">
            <a:avLst/>
          </a:prstGeom>
          <a:noFill/>
        </p:spPr>
        <p:txBody>
          <a:bodyPr wrap="square" rtlCol="0">
            <a:spAutoFit/>
          </a:bodyPr>
          <a:lstStyle/>
          <a:p>
            <a:pPr>
              <a:lnSpc>
                <a:spcPct val="150000"/>
              </a:lnSpc>
            </a:pPr>
            <a:r>
              <a:rPr lang="en-GB" sz="1600"/>
              <a:t>Handles massive histological images (up to 1.5 GB), segments them into manageable tiles for efficient analysis.</a:t>
            </a:r>
            <a:endParaRPr lang="en-US" sz="1600"/>
          </a:p>
        </p:txBody>
      </p:sp>
      <p:sp>
        <p:nvSpPr>
          <p:cNvPr id="9" name="TextBox 8">
            <a:extLst>
              <a:ext uri="{FF2B5EF4-FFF2-40B4-BE49-F238E27FC236}">
                <a16:creationId xmlns:a16="http://schemas.microsoft.com/office/drawing/2014/main" id="{3E081B73-A0F6-6960-D2CA-291ED5F7B2CC}"/>
              </a:ext>
            </a:extLst>
          </p:cNvPr>
          <p:cNvSpPr txBox="1"/>
          <p:nvPr/>
        </p:nvSpPr>
        <p:spPr>
          <a:xfrm>
            <a:off x="765157" y="2782320"/>
            <a:ext cx="4495567" cy="461665"/>
          </a:xfrm>
          <a:prstGeom prst="rect">
            <a:avLst/>
          </a:prstGeom>
          <a:noFill/>
        </p:spPr>
        <p:txBody>
          <a:bodyPr wrap="square">
            <a:spAutoFit/>
          </a:bodyPr>
          <a:lstStyle/>
          <a:p>
            <a:pPr algn="r"/>
            <a:r>
              <a:rPr lang="en-UA" sz="2400" i="1"/>
              <a:t>Data Processing</a:t>
            </a:r>
          </a:p>
        </p:txBody>
      </p:sp>
      <p:sp>
        <p:nvSpPr>
          <p:cNvPr id="10" name="TextBox 9">
            <a:extLst>
              <a:ext uri="{FF2B5EF4-FFF2-40B4-BE49-F238E27FC236}">
                <a16:creationId xmlns:a16="http://schemas.microsoft.com/office/drawing/2014/main" id="{23EABEF3-DF3F-BB46-E666-5CCDDB84E7BB}"/>
              </a:ext>
            </a:extLst>
          </p:cNvPr>
          <p:cNvSpPr txBox="1"/>
          <p:nvPr/>
        </p:nvSpPr>
        <p:spPr>
          <a:xfrm>
            <a:off x="826948" y="4428224"/>
            <a:ext cx="3396708" cy="461665"/>
          </a:xfrm>
          <a:prstGeom prst="rect">
            <a:avLst/>
          </a:prstGeom>
          <a:noFill/>
        </p:spPr>
        <p:txBody>
          <a:bodyPr wrap="square">
            <a:spAutoFit/>
          </a:bodyPr>
          <a:lstStyle/>
          <a:p>
            <a:r>
              <a:rPr lang="en-UA" sz="2400" i="1"/>
              <a:t>Novelty</a:t>
            </a:r>
          </a:p>
        </p:txBody>
      </p:sp>
    </p:spTree>
    <p:extLst>
      <p:ext uri="{BB962C8B-B14F-4D97-AF65-F5344CB8AC3E}">
        <p14:creationId xmlns:p14="http://schemas.microsoft.com/office/powerpoint/2010/main" val="102789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D105A6EB-4154-6691-891E-4A839E3913DA}"/>
              </a:ext>
            </a:extLst>
          </p:cNvPr>
          <p:cNvSpPr txBox="1"/>
          <p:nvPr/>
        </p:nvSpPr>
        <p:spPr>
          <a:xfrm>
            <a:off x="779930" y="1350607"/>
            <a:ext cx="6986962" cy="3908762"/>
          </a:xfrm>
          <a:prstGeom prst="rect">
            <a:avLst/>
          </a:prstGeom>
          <a:noFill/>
        </p:spPr>
        <p:txBody>
          <a:bodyPr wrap="square" rtlCol="0">
            <a:spAutoFit/>
          </a:bodyPr>
          <a:lstStyle/>
          <a:p>
            <a:r>
              <a:rPr lang="en-GB" sz="1600"/>
              <a:t>Innovative AI model development approach for the atypical mitoses* detections</a:t>
            </a:r>
            <a:r>
              <a:rPr lang="en-US" sz="1600"/>
              <a:t>.</a:t>
            </a:r>
            <a:endParaRPr lang="en-GB" sz="1600"/>
          </a:p>
          <a:p>
            <a:endParaRPr lang="en-GB" sz="1600"/>
          </a:p>
          <a:p>
            <a:r>
              <a:rPr lang="en-GB" sz="1600"/>
              <a:t>A fundamental distinction of our solution are </a:t>
            </a:r>
            <a:r>
              <a:rPr lang="en-GB" b="1"/>
              <a:t>graphics processing technologies </a:t>
            </a:r>
            <a:r>
              <a:rPr lang="en-GB" sz="1600"/>
              <a:t>and </a:t>
            </a:r>
            <a:r>
              <a:rPr lang="en-GB" b="1"/>
              <a:t>specially developed mathematical methods </a:t>
            </a:r>
            <a:r>
              <a:rPr lang="en-GB" sz="1600"/>
              <a:t>for object detection with Medical science and experts' engagement.</a:t>
            </a:r>
          </a:p>
          <a:p>
            <a:endParaRPr lang="en-GB" sz="1600"/>
          </a:p>
          <a:p>
            <a:r>
              <a:rPr lang="en-GB" sz="1600"/>
              <a:t>Our technology uses </a:t>
            </a:r>
            <a:r>
              <a:rPr lang="en-GB" b="1"/>
              <a:t>advanced ML architecture </a:t>
            </a:r>
            <a:r>
              <a:rPr lang="en-GB" sz="1600"/>
              <a:t>improved and trained as a new model which enhanced and customized for other fields of medicine diagnostics.</a:t>
            </a:r>
          </a:p>
          <a:p>
            <a:endParaRPr lang="en-GB" sz="1600"/>
          </a:p>
          <a:p>
            <a:r>
              <a:rPr lang="en-GB" sz="1600"/>
              <a:t>Developed mathematical model was tested in State Medical Institution and further fine-tuned to minimize the number of false positives. For this purpose, individual categories of images that appeared “similar” from the model’s perspective were separated into subcategories. </a:t>
            </a:r>
          </a:p>
          <a:p>
            <a:endParaRPr lang="en-GB" sz="1600"/>
          </a:p>
          <a:p>
            <a:pPr algn="ctr"/>
            <a:r>
              <a:rPr lang="en-GB"/>
              <a:t>Current accuracy is </a:t>
            </a:r>
            <a:r>
              <a:rPr lang="en-GB" sz="2000" b="1"/>
              <a:t>97%</a:t>
            </a:r>
            <a:r>
              <a:rPr lang="en-GB" sz="2000"/>
              <a:t> </a:t>
            </a:r>
            <a:r>
              <a:rPr lang="en-GB"/>
              <a:t>with potential for growth.</a:t>
            </a:r>
            <a:endParaRPr lang="en-GB" b="0" u="none" strike="noStrike">
              <a:solidFill>
                <a:srgbClr val="000000"/>
              </a:solidFill>
              <a:effectLst/>
            </a:endParaRPr>
          </a:p>
        </p:txBody>
      </p:sp>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1049851" y="354485"/>
            <a:ext cx="7243359" cy="763600"/>
          </a:xfrm>
          <a:prstGeom prst="rect">
            <a:avLst/>
          </a:prstGeom>
          <a:noFill/>
          <a:ln>
            <a:noFill/>
          </a:ln>
        </p:spPr>
        <p:txBody>
          <a:bodyPr spcFirstLastPara="1" vert="horz" wrap="square" lIns="121900" tIns="121900" rIns="121900" bIns="121900" rtlCol="0" anchor="t" anchorCtr="0">
            <a:noAutofit/>
          </a:bodyPr>
          <a:lstStyle/>
          <a:p>
            <a:r>
              <a:rPr lang="en-US">
                <a:solidFill>
                  <a:schemeClr val="tx1"/>
                </a:solidFill>
              </a:rPr>
              <a:t>UNIQUE VALUE PROPOSITION</a:t>
            </a:r>
            <a:endParaRPr>
              <a:solidFill>
                <a:schemeClr val="tx1"/>
              </a:solidFill>
            </a:endParaRPr>
          </a:p>
        </p:txBody>
      </p:sp>
      <p:pic>
        <p:nvPicPr>
          <p:cNvPr id="3" name="Picture 2">
            <a:extLst>
              <a:ext uri="{FF2B5EF4-FFF2-40B4-BE49-F238E27FC236}">
                <a16:creationId xmlns:a16="http://schemas.microsoft.com/office/drawing/2014/main" id="{C7367161-C159-E4C0-011F-1FBCFC50CAC8}"/>
              </a:ext>
            </a:extLst>
          </p:cNvPr>
          <p:cNvPicPr>
            <a:picLocks noChangeAspect="1"/>
          </p:cNvPicPr>
          <p:nvPr/>
        </p:nvPicPr>
        <p:blipFill>
          <a:blip r:embed="rId6"/>
          <a:stretch>
            <a:fillRect/>
          </a:stretch>
        </p:blipFill>
        <p:spPr>
          <a:xfrm>
            <a:off x="9299249" y="97087"/>
            <a:ext cx="2786334" cy="2205438"/>
          </a:xfrm>
          <a:prstGeom prst="rect">
            <a:avLst/>
          </a:prstGeom>
        </p:spPr>
      </p:pic>
      <p:pic>
        <p:nvPicPr>
          <p:cNvPr id="4" name="Picture 3">
            <a:extLst>
              <a:ext uri="{FF2B5EF4-FFF2-40B4-BE49-F238E27FC236}">
                <a16:creationId xmlns:a16="http://schemas.microsoft.com/office/drawing/2014/main" id="{C02FB30C-BAE4-F993-74C1-A8FC4D15A550}"/>
              </a:ext>
            </a:extLst>
          </p:cNvPr>
          <p:cNvPicPr>
            <a:picLocks noChangeAspect="1"/>
          </p:cNvPicPr>
          <p:nvPr/>
        </p:nvPicPr>
        <p:blipFill>
          <a:blip r:embed="rId7"/>
          <a:stretch>
            <a:fillRect/>
          </a:stretch>
        </p:blipFill>
        <p:spPr>
          <a:xfrm>
            <a:off x="9307633" y="2957713"/>
            <a:ext cx="2777950" cy="1983702"/>
          </a:xfrm>
          <a:prstGeom prst="rect">
            <a:avLst/>
          </a:prstGeom>
        </p:spPr>
      </p:pic>
      <p:pic>
        <p:nvPicPr>
          <p:cNvPr id="6" name="Picture 5">
            <a:extLst>
              <a:ext uri="{FF2B5EF4-FFF2-40B4-BE49-F238E27FC236}">
                <a16:creationId xmlns:a16="http://schemas.microsoft.com/office/drawing/2014/main" id="{BC6AE9F8-7BC2-8578-48B5-F8C1ED2709C0}"/>
              </a:ext>
            </a:extLst>
          </p:cNvPr>
          <p:cNvPicPr>
            <a:picLocks noChangeAspect="1"/>
          </p:cNvPicPr>
          <p:nvPr/>
        </p:nvPicPr>
        <p:blipFill>
          <a:blip r:embed="rId8"/>
          <a:stretch>
            <a:fillRect/>
          </a:stretch>
        </p:blipFill>
        <p:spPr>
          <a:xfrm>
            <a:off x="8267077" y="1166196"/>
            <a:ext cx="2687537" cy="2065823"/>
          </a:xfrm>
          <a:prstGeom prst="rect">
            <a:avLst/>
          </a:prstGeom>
        </p:spPr>
      </p:pic>
      <p:pic>
        <p:nvPicPr>
          <p:cNvPr id="8" name="Picture 7">
            <a:extLst>
              <a:ext uri="{FF2B5EF4-FFF2-40B4-BE49-F238E27FC236}">
                <a16:creationId xmlns:a16="http://schemas.microsoft.com/office/drawing/2014/main" id="{0803CD32-4482-1DE9-8602-5317C8C7B8DC}"/>
              </a:ext>
            </a:extLst>
          </p:cNvPr>
          <p:cNvPicPr>
            <a:picLocks noChangeAspect="1"/>
          </p:cNvPicPr>
          <p:nvPr/>
        </p:nvPicPr>
        <p:blipFill>
          <a:blip r:embed="rId9"/>
          <a:stretch>
            <a:fillRect/>
          </a:stretch>
        </p:blipFill>
        <p:spPr>
          <a:xfrm>
            <a:off x="8282193" y="4617532"/>
            <a:ext cx="2661404" cy="2143381"/>
          </a:xfrm>
          <a:prstGeom prst="rect">
            <a:avLst/>
          </a:prstGeom>
        </p:spPr>
      </p:pic>
      <p:sp>
        <p:nvSpPr>
          <p:cNvPr id="10" name="TextBox 9">
            <a:extLst>
              <a:ext uri="{FF2B5EF4-FFF2-40B4-BE49-F238E27FC236}">
                <a16:creationId xmlns:a16="http://schemas.microsoft.com/office/drawing/2014/main" id="{71DBA099-319E-6866-04AE-35075357217D}"/>
              </a:ext>
            </a:extLst>
          </p:cNvPr>
          <p:cNvSpPr txBox="1"/>
          <p:nvPr/>
        </p:nvSpPr>
        <p:spPr>
          <a:xfrm>
            <a:off x="779931" y="5654179"/>
            <a:ext cx="7090854" cy="861774"/>
          </a:xfrm>
          <a:prstGeom prst="rect">
            <a:avLst/>
          </a:prstGeom>
          <a:noFill/>
        </p:spPr>
        <p:txBody>
          <a:bodyPr wrap="square" rtlCol="0">
            <a:spAutoFit/>
          </a:bodyPr>
          <a:lstStyle/>
          <a:p>
            <a:r>
              <a:rPr lang="en-GB" sz="1000" b="1"/>
              <a:t>*Atypical mitosis</a:t>
            </a:r>
            <a:r>
              <a:rPr lang="en-GB" sz="1000"/>
              <a:t> is a disruption of the normal process of cell division (called mitosis), which leads to abnormal distribution of genetic material between the two new cells. As a result, the daughter cells may receive an unequal number of chromosomes or have chromosomal abnormalities.</a:t>
            </a:r>
          </a:p>
          <a:p>
            <a:r>
              <a:rPr lang="en-GB" sz="1000"/>
              <a:t>Atypical mitosis can occur after exposure to mitotic poisons, toxins, or extreme conditions such as ionizing radiation, lack of oxygen (anoxia), or low temperatures (hypothermia). It may also happen during viral infections or in tumours. A sudden increase in the number of pathological mitoses is a typical sign of malignant (cancerous) tumours.</a:t>
            </a:r>
          </a:p>
        </p:txBody>
      </p:sp>
    </p:spTree>
    <p:extLst>
      <p:ext uri="{BB962C8B-B14F-4D97-AF65-F5344CB8AC3E}">
        <p14:creationId xmlns:p14="http://schemas.microsoft.com/office/powerpoint/2010/main" val="592630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F0E173-92CA-62CE-A5E2-B2FAD88966F9}"/>
              </a:ext>
            </a:extLst>
          </p:cNvPr>
          <p:cNvSpPr>
            <a:spLocks noGrp="1"/>
          </p:cNvSpPr>
          <p:nvPr>
            <p:ph type="title"/>
          </p:nvPr>
        </p:nvSpPr>
        <p:spPr>
          <a:xfrm>
            <a:off x="902400" y="11424"/>
            <a:ext cx="10387200" cy="1190406"/>
          </a:xfrm>
        </p:spPr>
        <p:txBody>
          <a:bodyPr vert="horz"/>
          <a:lstStyle/>
          <a:p>
            <a:r>
              <a:rPr lang="en-US"/>
              <a:t>development roadmap (High Level)</a:t>
            </a:r>
          </a:p>
        </p:txBody>
      </p:sp>
      <p:sp>
        <p:nvSpPr>
          <p:cNvPr id="6" name="TextBox 5">
            <a:extLst>
              <a:ext uri="{FF2B5EF4-FFF2-40B4-BE49-F238E27FC236}">
                <a16:creationId xmlns:a16="http://schemas.microsoft.com/office/drawing/2014/main" id="{610AF133-FCDB-D842-F40E-29C881806711}"/>
              </a:ext>
            </a:extLst>
          </p:cNvPr>
          <p:cNvSpPr txBox="1"/>
          <p:nvPr/>
        </p:nvSpPr>
        <p:spPr>
          <a:xfrm>
            <a:off x="280502" y="1793930"/>
            <a:ext cx="1783990" cy="646331"/>
          </a:xfrm>
          <a:prstGeom prst="rect">
            <a:avLst/>
          </a:prstGeom>
          <a:noFill/>
        </p:spPr>
        <p:txBody>
          <a:bodyPr wrap="square">
            <a:spAutoFit/>
          </a:bodyPr>
          <a:lstStyle/>
          <a:p>
            <a:pPr algn="ctr"/>
            <a:r>
              <a:rPr lang="en-US">
                <a:solidFill>
                  <a:schemeClr val="accent4"/>
                </a:solidFill>
              </a:rPr>
              <a:t>MVP (completed): </a:t>
            </a:r>
            <a:br>
              <a:rPr lang="en-US">
                <a:solidFill>
                  <a:schemeClr val="accent4"/>
                </a:solidFill>
              </a:rPr>
            </a:br>
            <a:r>
              <a:rPr lang="en-US">
                <a:solidFill>
                  <a:schemeClr val="accent4"/>
                </a:solidFill>
              </a:rPr>
              <a:t>Proven Technology</a:t>
            </a:r>
            <a:endParaRPr lang="en-US"/>
          </a:p>
        </p:txBody>
      </p:sp>
      <p:sp>
        <p:nvSpPr>
          <p:cNvPr id="17" name="TextBox 16">
            <a:extLst>
              <a:ext uri="{FF2B5EF4-FFF2-40B4-BE49-F238E27FC236}">
                <a16:creationId xmlns:a16="http://schemas.microsoft.com/office/drawing/2014/main" id="{021B14BD-35FF-4CA3-E825-4E7C11C47456}"/>
              </a:ext>
            </a:extLst>
          </p:cNvPr>
          <p:cNvSpPr txBox="1"/>
          <p:nvPr/>
        </p:nvSpPr>
        <p:spPr>
          <a:xfrm>
            <a:off x="3451416" y="1815014"/>
            <a:ext cx="1955815" cy="646331"/>
          </a:xfrm>
          <a:prstGeom prst="rect">
            <a:avLst/>
          </a:prstGeom>
          <a:noFill/>
        </p:spPr>
        <p:txBody>
          <a:bodyPr wrap="square">
            <a:spAutoFit/>
          </a:bodyPr>
          <a:lstStyle/>
          <a:p>
            <a:pPr algn="ctr"/>
            <a:r>
              <a:rPr lang="en-US">
                <a:solidFill>
                  <a:schemeClr val="accent4"/>
                </a:solidFill>
              </a:rPr>
              <a:t>Release 1:</a:t>
            </a:r>
          </a:p>
          <a:p>
            <a:pPr algn="ctr"/>
            <a:r>
              <a:rPr lang="en-US">
                <a:solidFill>
                  <a:schemeClr val="accent4"/>
                </a:solidFill>
              </a:rPr>
              <a:t>Near-Term Execution </a:t>
            </a:r>
            <a:endParaRPr lang="en-US" i="1"/>
          </a:p>
        </p:txBody>
      </p:sp>
      <p:sp>
        <p:nvSpPr>
          <p:cNvPr id="20" name="TextBox 19">
            <a:extLst>
              <a:ext uri="{FF2B5EF4-FFF2-40B4-BE49-F238E27FC236}">
                <a16:creationId xmlns:a16="http://schemas.microsoft.com/office/drawing/2014/main" id="{5E896C2C-EC7D-8B02-9532-F6D1F16284A2}"/>
              </a:ext>
            </a:extLst>
          </p:cNvPr>
          <p:cNvSpPr txBox="1"/>
          <p:nvPr/>
        </p:nvSpPr>
        <p:spPr>
          <a:xfrm>
            <a:off x="7214597" y="1793931"/>
            <a:ext cx="1618529" cy="646331"/>
          </a:xfrm>
          <a:prstGeom prst="rect">
            <a:avLst/>
          </a:prstGeom>
          <a:noFill/>
        </p:spPr>
        <p:txBody>
          <a:bodyPr wrap="square">
            <a:spAutoFit/>
          </a:bodyPr>
          <a:lstStyle/>
          <a:p>
            <a:pPr algn="ctr"/>
            <a:r>
              <a:rPr lang="en-US">
                <a:solidFill>
                  <a:schemeClr val="accent4"/>
                </a:solidFill>
              </a:rPr>
              <a:t>Release 2: </a:t>
            </a:r>
          </a:p>
          <a:p>
            <a:pPr algn="ctr"/>
            <a:r>
              <a:rPr lang="en-US">
                <a:solidFill>
                  <a:schemeClr val="accent4"/>
                </a:solidFill>
              </a:rPr>
              <a:t>Long-Term Scale</a:t>
            </a:r>
            <a:endParaRPr lang="en-US"/>
          </a:p>
        </p:txBody>
      </p:sp>
      <p:cxnSp>
        <p:nvCxnSpPr>
          <p:cNvPr id="10" name="Straight Arrow Connector 9">
            <a:extLst>
              <a:ext uri="{FF2B5EF4-FFF2-40B4-BE49-F238E27FC236}">
                <a16:creationId xmlns:a16="http://schemas.microsoft.com/office/drawing/2014/main" id="{74D83AE6-B4D6-C851-D45F-1ACCE6D20719}"/>
              </a:ext>
            </a:extLst>
          </p:cNvPr>
          <p:cNvCxnSpPr>
            <a:cxnSpLocks/>
          </p:cNvCxnSpPr>
          <p:nvPr/>
        </p:nvCxnSpPr>
        <p:spPr>
          <a:xfrm>
            <a:off x="944418" y="2898835"/>
            <a:ext cx="1082716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39065B8-3626-ABE2-B318-6CDE06F25B89}"/>
              </a:ext>
            </a:extLst>
          </p:cNvPr>
          <p:cNvSpPr/>
          <p:nvPr/>
        </p:nvSpPr>
        <p:spPr>
          <a:xfrm>
            <a:off x="846678" y="2741116"/>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79CA9E-C09B-0EEC-7A08-C47F30871E66}"/>
              </a:ext>
            </a:extLst>
          </p:cNvPr>
          <p:cNvSpPr/>
          <p:nvPr/>
        </p:nvSpPr>
        <p:spPr>
          <a:xfrm>
            <a:off x="4271662" y="2723569"/>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FB6838-5552-1CED-6D91-2EDD59574753}"/>
              </a:ext>
            </a:extLst>
          </p:cNvPr>
          <p:cNvSpPr/>
          <p:nvPr/>
        </p:nvSpPr>
        <p:spPr>
          <a:xfrm>
            <a:off x="7876714" y="2741116"/>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87BED4-7D3E-3A51-719C-6B652BE9C169}"/>
              </a:ext>
            </a:extLst>
          </p:cNvPr>
          <p:cNvSpPr txBox="1"/>
          <p:nvPr/>
        </p:nvSpPr>
        <p:spPr>
          <a:xfrm>
            <a:off x="1480591" y="2919918"/>
            <a:ext cx="2640633" cy="338554"/>
          </a:xfrm>
          <a:prstGeom prst="rect">
            <a:avLst/>
          </a:prstGeom>
          <a:noFill/>
        </p:spPr>
        <p:txBody>
          <a:bodyPr wrap="square">
            <a:spAutoFit/>
          </a:bodyPr>
          <a:lstStyle/>
          <a:p>
            <a:pPr algn="ctr"/>
            <a:r>
              <a:rPr lang="en-US" sz="1600" i="1" dirty="0">
                <a:solidFill>
                  <a:schemeClr val="bg1">
                    <a:lumMod val="50000"/>
                  </a:schemeClr>
                </a:solidFill>
              </a:rPr>
              <a:t>4 months after funding</a:t>
            </a:r>
            <a:endParaRPr lang="en-US" i="1" dirty="0">
              <a:solidFill>
                <a:schemeClr val="bg1">
                  <a:lumMod val="50000"/>
                </a:schemeClr>
              </a:solidFill>
            </a:endParaRPr>
          </a:p>
        </p:txBody>
      </p:sp>
      <p:sp>
        <p:nvSpPr>
          <p:cNvPr id="18" name="TextBox 17">
            <a:extLst>
              <a:ext uri="{FF2B5EF4-FFF2-40B4-BE49-F238E27FC236}">
                <a16:creationId xmlns:a16="http://schemas.microsoft.com/office/drawing/2014/main" id="{39EA0F94-56A4-4F85-441B-CF1C2FD3EF99}"/>
              </a:ext>
            </a:extLst>
          </p:cNvPr>
          <p:cNvSpPr txBox="1"/>
          <p:nvPr/>
        </p:nvSpPr>
        <p:spPr>
          <a:xfrm>
            <a:off x="4911527" y="2901689"/>
            <a:ext cx="2640633" cy="338554"/>
          </a:xfrm>
          <a:prstGeom prst="rect">
            <a:avLst/>
          </a:prstGeom>
          <a:noFill/>
        </p:spPr>
        <p:txBody>
          <a:bodyPr wrap="square">
            <a:spAutoFit/>
          </a:bodyPr>
          <a:lstStyle/>
          <a:p>
            <a:pPr algn="ctr"/>
            <a:r>
              <a:rPr lang="en-US" sz="1600" i="1" dirty="0">
                <a:solidFill>
                  <a:schemeClr val="bg1">
                    <a:lumMod val="50000"/>
                  </a:schemeClr>
                </a:solidFill>
              </a:rPr>
              <a:t>13 months after funding</a:t>
            </a:r>
          </a:p>
        </p:txBody>
      </p:sp>
      <p:sp>
        <p:nvSpPr>
          <p:cNvPr id="19" name="TextBox 18">
            <a:extLst>
              <a:ext uri="{FF2B5EF4-FFF2-40B4-BE49-F238E27FC236}">
                <a16:creationId xmlns:a16="http://schemas.microsoft.com/office/drawing/2014/main" id="{D9E71FD2-9189-1209-8C50-E411BE11B439}"/>
              </a:ext>
            </a:extLst>
          </p:cNvPr>
          <p:cNvSpPr txBox="1"/>
          <p:nvPr/>
        </p:nvSpPr>
        <p:spPr>
          <a:xfrm>
            <a:off x="979049" y="3623723"/>
            <a:ext cx="2211661" cy="2031325"/>
          </a:xfrm>
          <a:prstGeom prst="rect">
            <a:avLst/>
          </a:prstGeom>
          <a:noFill/>
        </p:spPr>
        <p:txBody>
          <a:bodyPr wrap="square" rtlCol="0">
            <a:spAutoFit/>
          </a:bodyPr>
          <a:lstStyle/>
          <a:p>
            <a:r>
              <a:rPr lang="en-US" sz="1400"/>
              <a:t>Breakthrough accuracy in detecting pathological mitoses, validating core innovation.</a:t>
            </a:r>
            <a:endParaRPr lang="ru-RU" sz="1400"/>
          </a:p>
          <a:p>
            <a:endParaRPr lang="ru-RU" sz="1400"/>
          </a:p>
          <a:p>
            <a:r>
              <a:rPr lang="en-US" sz="1400"/>
              <a:t>Current model characteristics:</a:t>
            </a:r>
            <a:endParaRPr lang="ru-RU" sz="1400"/>
          </a:p>
          <a:p>
            <a:r>
              <a:rPr lang="en-US" sz="1400"/>
              <a:t>Precision = 96%</a:t>
            </a:r>
            <a:endParaRPr lang="ru-RU" sz="1400"/>
          </a:p>
          <a:p>
            <a:r>
              <a:rPr lang="en-US" sz="1400"/>
              <a:t>Recall = 98%</a:t>
            </a:r>
            <a:endParaRPr lang="ru-RU" sz="1400"/>
          </a:p>
          <a:p>
            <a:r>
              <a:rPr lang="en-US" sz="1400"/>
              <a:t>Accuracy = 97%</a:t>
            </a:r>
          </a:p>
          <a:p>
            <a:endParaRPr lang="en-US" sz="1400"/>
          </a:p>
        </p:txBody>
      </p:sp>
      <p:sp>
        <p:nvSpPr>
          <p:cNvPr id="21" name="TextBox 20">
            <a:extLst>
              <a:ext uri="{FF2B5EF4-FFF2-40B4-BE49-F238E27FC236}">
                <a16:creationId xmlns:a16="http://schemas.microsoft.com/office/drawing/2014/main" id="{66EB91FE-F68E-87DB-9B4F-E17A7AE7CAFF}"/>
              </a:ext>
            </a:extLst>
          </p:cNvPr>
          <p:cNvSpPr txBox="1"/>
          <p:nvPr/>
        </p:nvSpPr>
        <p:spPr>
          <a:xfrm>
            <a:off x="3199833" y="5031515"/>
            <a:ext cx="2418676" cy="738664"/>
          </a:xfrm>
          <a:prstGeom prst="rect">
            <a:avLst/>
          </a:prstGeom>
          <a:noFill/>
        </p:spPr>
        <p:txBody>
          <a:bodyPr wrap="square" rtlCol="0">
            <a:spAutoFit/>
          </a:bodyPr>
          <a:lstStyle/>
          <a:p>
            <a:pPr algn="r"/>
            <a:r>
              <a:rPr lang="en-US" sz="1400"/>
              <a:t>Secure, regulatory-ready platform enabling first clinical adoption</a:t>
            </a:r>
          </a:p>
          <a:p>
            <a:pPr algn="r"/>
            <a:r>
              <a:rPr lang="en-US" sz="1400" b="1"/>
              <a:t>Market</a:t>
            </a:r>
            <a:r>
              <a:rPr lang="en-US" sz="1400"/>
              <a:t>: Mexico</a:t>
            </a:r>
          </a:p>
        </p:txBody>
      </p:sp>
      <p:sp>
        <p:nvSpPr>
          <p:cNvPr id="22" name="TextBox 21">
            <a:extLst>
              <a:ext uri="{FF2B5EF4-FFF2-40B4-BE49-F238E27FC236}">
                <a16:creationId xmlns:a16="http://schemas.microsoft.com/office/drawing/2014/main" id="{EAD684B8-FD4D-01CF-5FB9-0A9AFD0E7F7A}"/>
              </a:ext>
            </a:extLst>
          </p:cNvPr>
          <p:cNvSpPr txBox="1"/>
          <p:nvPr/>
        </p:nvSpPr>
        <p:spPr>
          <a:xfrm>
            <a:off x="6957739" y="3756198"/>
            <a:ext cx="2418676" cy="954107"/>
          </a:xfrm>
          <a:prstGeom prst="rect">
            <a:avLst/>
          </a:prstGeom>
          <a:noFill/>
        </p:spPr>
        <p:txBody>
          <a:bodyPr wrap="square" rtlCol="0">
            <a:spAutoFit/>
          </a:bodyPr>
          <a:lstStyle/>
          <a:p>
            <a:r>
              <a:rPr lang="en-US" sz="1400" dirty="0"/>
              <a:t>Real-time, multi-cancer diagnostics with advanced biomarker detection (e.g., Ki-67).</a:t>
            </a:r>
          </a:p>
          <a:p>
            <a:r>
              <a:rPr lang="en-US" sz="1400" b="1" dirty="0"/>
              <a:t>Market</a:t>
            </a:r>
            <a:r>
              <a:rPr lang="en-US" sz="1400" dirty="0"/>
              <a:t>: Mexico, US</a:t>
            </a:r>
          </a:p>
        </p:txBody>
      </p:sp>
      <p:sp>
        <p:nvSpPr>
          <p:cNvPr id="23" name="TextBox 22">
            <a:extLst>
              <a:ext uri="{FF2B5EF4-FFF2-40B4-BE49-F238E27FC236}">
                <a16:creationId xmlns:a16="http://schemas.microsoft.com/office/drawing/2014/main" id="{5424EE40-5BC4-F55D-F1AE-4FF4FE238F69}"/>
              </a:ext>
            </a:extLst>
          </p:cNvPr>
          <p:cNvSpPr txBox="1"/>
          <p:nvPr/>
        </p:nvSpPr>
        <p:spPr>
          <a:xfrm>
            <a:off x="8801596" y="5065139"/>
            <a:ext cx="2675022" cy="738664"/>
          </a:xfrm>
          <a:prstGeom prst="rect">
            <a:avLst/>
          </a:prstGeom>
          <a:noFill/>
        </p:spPr>
        <p:txBody>
          <a:bodyPr wrap="square" rtlCol="0">
            <a:spAutoFit/>
          </a:bodyPr>
          <a:lstStyle/>
          <a:p>
            <a:pPr algn="r"/>
            <a:r>
              <a:rPr lang="en-US" sz="1400"/>
              <a:t>Positioned to lead AI-powered pathology and capture multi-billion precision medicine markets.</a:t>
            </a:r>
          </a:p>
        </p:txBody>
      </p:sp>
      <p:sp>
        <p:nvSpPr>
          <p:cNvPr id="24" name="TextBox 23">
            <a:extLst>
              <a:ext uri="{FF2B5EF4-FFF2-40B4-BE49-F238E27FC236}">
                <a16:creationId xmlns:a16="http://schemas.microsoft.com/office/drawing/2014/main" id="{76CAFDAA-827F-3F00-8C30-16CF2BE9B680}"/>
              </a:ext>
            </a:extLst>
          </p:cNvPr>
          <p:cNvSpPr txBox="1"/>
          <p:nvPr/>
        </p:nvSpPr>
        <p:spPr>
          <a:xfrm>
            <a:off x="9867982" y="1815013"/>
            <a:ext cx="2040239" cy="646331"/>
          </a:xfrm>
          <a:prstGeom prst="rect">
            <a:avLst/>
          </a:prstGeom>
          <a:noFill/>
        </p:spPr>
        <p:txBody>
          <a:bodyPr wrap="square">
            <a:spAutoFit/>
          </a:bodyPr>
          <a:lstStyle/>
          <a:p>
            <a:pPr algn="ctr"/>
            <a:r>
              <a:rPr lang="en-US">
                <a:solidFill>
                  <a:schemeClr val="accent4"/>
                </a:solidFill>
              </a:rPr>
              <a:t>Market Opportunities:</a:t>
            </a:r>
          </a:p>
          <a:p>
            <a:pPr algn="ctr"/>
            <a:r>
              <a:rPr lang="en-US">
                <a:solidFill>
                  <a:schemeClr val="accent4"/>
                </a:solidFill>
              </a:rPr>
              <a:t>Massive Upside</a:t>
            </a:r>
            <a:endParaRPr lang="en-US"/>
          </a:p>
        </p:txBody>
      </p:sp>
      <p:cxnSp>
        <p:nvCxnSpPr>
          <p:cNvPr id="27" name="Straight Connector 26">
            <a:extLst>
              <a:ext uri="{FF2B5EF4-FFF2-40B4-BE49-F238E27FC236}">
                <a16:creationId xmlns:a16="http://schemas.microsoft.com/office/drawing/2014/main" id="{2FC91AEA-6708-A828-78A0-8A3BC0C75AEE}"/>
              </a:ext>
            </a:extLst>
          </p:cNvPr>
          <p:cNvCxnSpPr>
            <a:cxnSpLocks/>
          </p:cNvCxnSpPr>
          <p:nvPr/>
        </p:nvCxnSpPr>
        <p:spPr>
          <a:xfrm>
            <a:off x="999673" y="3089195"/>
            <a:ext cx="0" cy="223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0812CBB-DB39-8E78-9BAB-84D700F281DB}"/>
              </a:ext>
            </a:extLst>
          </p:cNvPr>
          <p:cNvCxnSpPr>
            <a:cxnSpLocks/>
          </p:cNvCxnSpPr>
          <p:nvPr/>
        </p:nvCxnSpPr>
        <p:spPr>
          <a:xfrm>
            <a:off x="4409171" y="3087541"/>
            <a:ext cx="20146" cy="1891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B9CC33-6181-BDB0-99A2-4EBB4781DEA4}"/>
              </a:ext>
            </a:extLst>
          </p:cNvPr>
          <p:cNvCxnSpPr>
            <a:cxnSpLocks/>
          </p:cNvCxnSpPr>
          <p:nvPr/>
        </p:nvCxnSpPr>
        <p:spPr>
          <a:xfrm>
            <a:off x="8034369" y="3108453"/>
            <a:ext cx="0" cy="647745"/>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A4DDCF2-3045-8728-DE3F-AEC2E1E79864}"/>
              </a:ext>
            </a:extLst>
          </p:cNvPr>
          <p:cNvSpPr/>
          <p:nvPr/>
        </p:nvSpPr>
        <p:spPr>
          <a:xfrm>
            <a:off x="11289600" y="2741179"/>
            <a:ext cx="315311" cy="3153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46FBFFF-D81E-513F-B32E-5D383B45052F}"/>
              </a:ext>
            </a:extLst>
          </p:cNvPr>
          <p:cNvCxnSpPr>
            <a:cxnSpLocks/>
          </p:cNvCxnSpPr>
          <p:nvPr/>
        </p:nvCxnSpPr>
        <p:spPr>
          <a:xfrm>
            <a:off x="11447255" y="3106805"/>
            <a:ext cx="0" cy="26633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196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275D634-EAFA-C2C2-5D67-FA1073076372}"/>
              </a:ext>
            </a:extLst>
          </p:cNvPr>
          <p:cNvSpPr/>
          <p:nvPr/>
        </p:nvSpPr>
        <p:spPr>
          <a:xfrm>
            <a:off x="8256058" y="201410"/>
            <a:ext cx="3728804" cy="2256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79423D57-8A87-9D4F-62C1-6C02CBC3D762}"/>
              </a:ext>
            </a:extLst>
          </p:cNvPr>
          <p:cNvSpPr/>
          <p:nvPr/>
        </p:nvSpPr>
        <p:spPr>
          <a:xfrm>
            <a:off x="8748293" y="2708818"/>
            <a:ext cx="1420551" cy="330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F56F9E4-318F-778A-D625-9874C938274F}"/>
              </a:ext>
            </a:extLst>
          </p:cNvPr>
          <p:cNvSpPr txBox="1"/>
          <p:nvPr/>
        </p:nvSpPr>
        <p:spPr>
          <a:xfrm>
            <a:off x="8256058" y="2732896"/>
            <a:ext cx="3619620" cy="384720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a:t>In terms of REVENUE, Mexico accounted for 1.3% of the global cancer biopsy market in 2023.</a:t>
            </a:r>
          </a:p>
          <a:p>
            <a:pPr marL="285750" indent="-285750">
              <a:spcBef>
                <a:spcPts val="600"/>
              </a:spcBef>
              <a:buFont typeface="Arial" panose="020B0604020202020204" pitchFamily="34" charset="0"/>
              <a:buChar char="•"/>
            </a:pPr>
            <a:r>
              <a:rPr lang="en-US" sz="1600"/>
              <a:t>Country-wise, U.S. is expected to lead the global market in terms of revenue in 2030.</a:t>
            </a:r>
          </a:p>
          <a:p>
            <a:pPr marL="285750" indent="-285750">
              <a:spcBef>
                <a:spcPts val="600"/>
              </a:spcBef>
              <a:buFont typeface="Arial" panose="020B0604020202020204" pitchFamily="34" charset="0"/>
              <a:buChar char="•"/>
            </a:pPr>
            <a:r>
              <a:rPr lang="en-US" sz="1600"/>
              <a:t>In Latin America, Brazil cancer biopsy market is projected to lead the regional market in terms of revenue in 2030.</a:t>
            </a:r>
          </a:p>
          <a:p>
            <a:pPr marL="285750" indent="-285750">
              <a:spcBef>
                <a:spcPts val="600"/>
              </a:spcBef>
              <a:buFont typeface="Arial" panose="020B0604020202020204" pitchFamily="34" charset="0"/>
              <a:buChar char="•"/>
            </a:pPr>
            <a:r>
              <a:rPr lang="en-US" sz="1600"/>
              <a:t>Mexico is the fastest growing regional market in Latin America and is projected to reach USD 739.0 MILLION BY 2030.</a:t>
            </a:r>
          </a:p>
          <a:p>
            <a:pPr marL="285750" indent="-285750">
              <a:spcBef>
                <a:spcPts val="600"/>
              </a:spcBef>
              <a:buFont typeface="Arial" panose="020B0604020202020204" pitchFamily="34" charset="0"/>
              <a:buChar char="•"/>
            </a:pPr>
            <a:r>
              <a:rPr lang="en-GB" sz="1600"/>
              <a:t>Lack of industrial-grade AI tools for histopathological image analysis creates a significant market gap.</a:t>
            </a:r>
            <a:endParaRPr lang="en-US" sz="1600"/>
          </a:p>
        </p:txBody>
      </p:sp>
      <p:sp>
        <p:nvSpPr>
          <p:cNvPr id="17" name="Text Placeholder 16">
            <a:extLst>
              <a:ext uri="{FF2B5EF4-FFF2-40B4-BE49-F238E27FC236}">
                <a16:creationId xmlns:a16="http://schemas.microsoft.com/office/drawing/2014/main" id="{5B7D9C88-6320-63A1-EB45-86CFBDFCF1F0}"/>
              </a:ext>
            </a:extLst>
          </p:cNvPr>
          <p:cNvSpPr txBox="1">
            <a:spLocks/>
          </p:cNvSpPr>
          <p:nvPr/>
        </p:nvSpPr>
        <p:spPr>
          <a:xfrm>
            <a:off x="1931190" y="2352646"/>
            <a:ext cx="4182706" cy="470184"/>
          </a:xfrm>
          <a:prstGeom prst="rect">
            <a:avLst/>
          </a:prstGeom>
          <a:noFill/>
          <a:ln>
            <a:noFill/>
          </a:ln>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b="1" kern="1200">
                <a:solidFill>
                  <a:schemeClr val="tx2"/>
                </a:solidFill>
                <a:latin typeface="+mn-lt"/>
                <a:ea typeface="+mn-ea"/>
                <a:cs typeface="+mn-cs"/>
              </a:defRPr>
            </a:lvl1pPr>
            <a:lvl2pPr marL="685800" lvl="1"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2pPr>
            <a:lvl3pPr marL="1143000" lvl="2"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3pPr>
            <a:lvl4pPr marL="1600200" lvl="3"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4pPr>
            <a:lvl5pPr marL="2057400" lvl="4"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5pPr>
            <a:lvl6pPr marL="2514600" lvl="5"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6pPr>
            <a:lvl7pPr marL="2971800" lvl="6"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7pPr>
            <a:lvl8pPr marL="3429000" lvl="7"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8pPr>
            <a:lvl9pPr marL="3886200" lvl="8" indent="-228600" algn="ctr" defTabSz="914400" rtl="0" eaLnBrk="1" latinLnBrk="0" hangingPunct="1">
              <a:lnSpc>
                <a:spcPct val="100000"/>
              </a:lnSpc>
              <a:spcBef>
                <a:spcPts val="0"/>
              </a:spcBef>
              <a:spcAft>
                <a:spcPts val="0"/>
              </a:spcAft>
              <a:buClr>
                <a:srgbClr val="000000"/>
              </a:buClr>
              <a:buSzPts val="1000"/>
              <a:buFont typeface="Arial" panose="020B0604020202020204" pitchFamily="34" charset="0"/>
              <a:buNone/>
              <a:defRPr sz="1333" kern="1200">
                <a:solidFill>
                  <a:srgbClr val="000000"/>
                </a:solidFill>
                <a:latin typeface="+mn-lt"/>
                <a:ea typeface="+mn-ea"/>
                <a:cs typeface="+mn-cs"/>
              </a:defRPr>
            </a:lvl9pPr>
          </a:lstStyle>
          <a:p>
            <a:pPr marL="0" indent="0" algn="l">
              <a:lnSpc>
                <a:spcPct val="150000"/>
              </a:lnSpc>
              <a:spcBef>
                <a:spcPts val="800"/>
              </a:spcBef>
            </a:pPr>
            <a:r>
              <a:rPr lang="en-US" sz="1400">
                <a:solidFill>
                  <a:schemeClr val="tx1"/>
                </a:solidFill>
              </a:rPr>
              <a:t>MEXICO CANCER BIOPSY MARKET, 2018-2030 (US$M)*</a:t>
            </a:r>
            <a:endParaRPr lang="en-UA" sz="1400">
              <a:solidFill>
                <a:schemeClr val="tx1"/>
              </a:solidFill>
            </a:endParaRPr>
          </a:p>
        </p:txBody>
      </p:sp>
      <p:sp>
        <p:nvSpPr>
          <p:cNvPr id="4" name="TextBox 3">
            <a:extLst>
              <a:ext uri="{FF2B5EF4-FFF2-40B4-BE49-F238E27FC236}">
                <a16:creationId xmlns:a16="http://schemas.microsoft.com/office/drawing/2014/main" id="{DC8C4D9D-B66B-012E-4B12-27349E0D124C}"/>
              </a:ext>
            </a:extLst>
          </p:cNvPr>
          <p:cNvSpPr txBox="1"/>
          <p:nvPr/>
        </p:nvSpPr>
        <p:spPr>
          <a:xfrm>
            <a:off x="6113896" y="6271500"/>
            <a:ext cx="1627369" cy="369332"/>
          </a:xfrm>
          <a:prstGeom prst="rect">
            <a:avLst/>
          </a:prstGeom>
          <a:noFill/>
        </p:spPr>
        <p:txBody>
          <a:bodyPr wrap="none" rtlCol="0">
            <a:spAutoFit/>
          </a:bodyPr>
          <a:lstStyle/>
          <a:p>
            <a:r>
              <a:rPr lang="en-US"/>
              <a:t>* </a:t>
            </a:r>
            <a:r>
              <a:rPr lang="en-US" sz="1400" i="1">
                <a:hlinkClick r:id="rId6"/>
              </a:rPr>
              <a:t>Grand View Horizon</a:t>
            </a:r>
            <a:endParaRPr lang="en-US" sz="1400" i="1"/>
          </a:p>
        </p:txBody>
      </p:sp>
      <p:pic>
        <p:nvPicPr>
          <p:cNvPr id="6" name="Picture 5">
            <a:extLst>
              <a:ext uri="{FF2B5EF4-FFF2-40B4-BE49-F238E27FC236}">
                <a16:creationId xmlns:a16="http://schemas.microsoft.com/office/drawing/2014/main" id="{A2C5B2AD-ECA4-412F-DBB0-507FF3F7DDB3}"/>
              </a:ext>
            </a:extLst>
          </p:cNvPr>
          <p:cNvPicPr>
            <a:picLocks noChangeAspect="1"/>
          </p:cNvPicPr>
          <p:nvPr/>
        </p:nvPicPr>
        <p:blipFill>
          <a:blip r:embed="rId7"/>
          <a:stretch>
            <a:fillRect/>
          </a:stretch>
        </p:blipFill>
        <p:spPr>
          <a:xfrm>
            <a:off x="325233" y="2822830"/>
            <a:ext cx="7731496" cy="3438892"/>
          </a:xfrm>
          <a:prstGeom prst="rect">
            <a:avLst/>
          </a:prstGeom>
        </p:spPr>
      </p:pic>
      <p:sp>
        <p:nvSpPr>
          <p:cNvPr id="10" name="Rectangle 9">
            <a:extLst>
              <a:ext uri="{FF2B5EF4-FFF2-40B4-BE49-F238E27FC236}">
                <a16:creationId xmlns:a16="http://schemas.microsoft.com/office/drawing/2014/main" id="{D4C5B9B7-9FDE-BA7E-4459-17FAAAB24672}"/>
              </a:ext>
            </a:extLst>
          </p:cNvPr>
          <p:cNvSpPr/>
          <p:nvPr/>
        </p:nvSpPr>
        <p:spPr>
          <a:xfrm>
            <a:off x="8269380" y="318533"/>
            <a:ext cx="3606298" cy="6554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REVENUE, 2023, US$M – 392.4</a:t>
            </a:r>
          </a:p>
        </p:txBody>
      </p:sp>
      <p:sp>
        <p:nvSpPr>
          <p:cNvPr id="19" name="Rectangle 18">
            <a:extLst>
              <a:ext uri="{FF2B5EF4-FFF2-40B4-BE49-F238E27FC236}">
                <a16:creationId xmlns:a16="http://schemas.microsoft.com/office/drawing/2014/main" id="{C5F6500E-1A89-C463-AC41-06592E541519}"/>
              </a:ext>
            </a:extLst>
          </p:cNvPr>
          <p:cNvSpPr/>
          <p:nvPr/>
        </p:nvSpPr>
        <p:spPr>
          <a:xfrm>
            <a:off x="8269380" y="1062872"/>
            <a:ext cx="3606298" cy="6554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FORECAST, 2030, US$M – 739.0</a:t>
            </a:r>
          </a:p>
        </p:txBody>
      </p:sp>
      <p:sp>
        <p:nvSpPr>
          <p:cNvPr id="20" name="Rectangle 19">
            <a:extLst>
              <a:ext uri="{FF2B5EF4-FFF2-40B4-BE49-F238E27FC236}">
                <a16:creationId xmlns:a16="http://schemas.microsoft.com/office/drawing/2014/main" id="{DF3BD484-5F72-9113-1426-EDD1BB806E0E}"/>
              </a:ext>
            </a:extLst>
          </p:cNvPr>
          <p:cNvSpPr/>
          <p:nvPr/>
        </p:nvSpPr>
        <p:spPr>
          <a:xfrm>
            <a:off x="8269380" y="1807211"/>
            <a:ext cx="3606298" cy="6554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CAGR, 2024-2030 – 9.5%</a:t>
            </a:r>
          </a:p>
        </p:txBody>
      </p:sp>
      <p:sp>
        <p:nvSpPr>
          <p:cNvPr id="3" name="Google Shape;305;p9">
            <a:extLst>
              <a:ext uri="{FF2B5EF4-FFF2-40B4-BE49-F238E27FC236}">
                <a16:creationId xmlns:a16="http://schemas.microsoft.com/office/drawing/2014/main" id="{2A8C95B6-F3B6-7A20-5398-EE84B28CE0D5}"/>
              </a:ext>
            </a:extLst>
          </p:cNvPr>
          <p:cNvSpPr txBox="1">
            <a:spLocks/>
          </p:cNvSpPr>
          <p:nvPr/>
        </p:nvSpPr>
        <p:spPr>
          <a:xfrm>
            <a:off x="537883" y="105952"/>
            <a:ext cx="947238" cy="12236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a:lstStyle>
          <a:p>
            <a:pPr algn="r">
              <a:lnSpc>
                <a:spcPct val="100000"/>
              </a:lnSpc>
              <a:spcBef>
                <a:spcPts val="0"/>
              </a:spcBef>
              <a:buSzPts val="3200"/>
            </a:pPr>
            <a:r>
              <a:rPr lang="en" sz="9333" b="1">
                <a:solidFill>
                  <a:schemeClr val="bg2">
                    <a:lumMod val="90000"/>
                  </a:schemeClr>
                </a:solidFill>
              </a:rPr>
              <a:t>4 </a:t>
            </a:r>
          </a:p>
        </p:txBody>
      </p:sp>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744280" y="847499"/>
            <a:ext cx="7457186" cy="763600"/>
          </a:xfrm>
          <a:prstGeom prst="rect">
            <a:avLst/>
          </a:prstGeom>
          <a:noFill/>
          <a:ln>
            <a:noFill/>
          </a:ln>
        </p:spPr>
        <p:txBody>
          <a:bodyPr spcFirstLastPara="1" vert="horz" wrap="square" lIns="121900" tIns="121900" rIns="121900" bIns="121900" rtlCol="0" anchor="t" anchorCtr="0">
            <a:noAutofit/>
          </a:bodyPr>
          <a:lstStyle/>
          <a:p>
            <a:r>
              <a:rPr lang="en-US">
                <a:solidFill>
                  <a:schemeClr val="tx1"/>
                </a:solidFill>
              </a:rPr>
              <a:t>MEXICO Market  opportunities</a:t>
            </a:r>
          </a:p>
        </p:txBody>
      </p:sp>
    </p:spTree>
    <p:extLst>
      <p:ext uri="{BB962C8B-B14F-4D97-AF65-F5344CB8AC3E}">
        <p14:creationId xmlns:p14="http://schemas.microsoft.com/office/powerpoint/2010/main" val="1758648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2A8FBE4E-3B84-1CD7-B4DD-9EC019F219AE}"/>
              </a:ext>
            </a:extLst>
          </p:cNvPr>
          <p:cNvSpPr/>
          <p:nvPr/>
        </p:nvSpPr>
        <p:spPr>
          <a:xfrm>
            <a:off x="6250790" y="1917735"/>
            <a:ext cx="4605690" cy="2202409"/>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a:extLst>
              <a:ext uri="{FF2B5EF4-FFF2-40B4-BE49-F238E27FC236}">
                <a16:creationId xmlns:a16="http://schemas.microsoft.com/office/drawing/2014/main" id="{64639F8F-A7B1-4A8B-03E4-09ABB1311EE4}"/>
              </a:ext>
            </a:extLst>
          </p:cNvPr>
          <p:cNvSpPr/>
          <p:nvPr/>
        </p:nvSpPr>
        <p:spPr>
          <a:xfrm>
            <a:off x="6250790" y="4420788"/>
            <a:ext cx="4605690" cy="2202409"/>
          </a:xfrm>
          <a:prstGeom prst="rect">
            <a:avLst/>
          </a:prstGeom>
          <a:solidFill>
            <a:schemeClr val="bg2">
              <a:lumMod val="5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a:extLst>
              <a:ext uri="{FF2B5EF4-FFF2-40B4-BE49-F238E27FC236}">
                <a16:creationId xmlns:a16="http://schemas.microsoft.com/office/drawing/2014/main" id="{63D39225-1211-BE4A-EACE-E7445D93F15F}"/>
              </a:ext>
            </a:extLst>
          </p:cNvPr>
          <p:cNvSpPr/>
          <p:nvPr/>
        </p:nvSpPr>
        <p:spPr>
          <a:xfrm>
            <a:off x="1293554" y="1917735"/>
            <a:ext cx="4605690" cy="2202409"/>
          </a:xfrm>
          <a:prstGeom prst="rect">
            <a:avLst/>
          </a:prstGeom>
          <a:solidFill>
            <a:schemeClr val="bg2">
              <a:lumMod val="5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a:extLst>
              <a:ext uri="{FF2B5EF4-FFF2-40B4-BE49-F238E27FC236}">
                <a16:creationId xmlns:a16="http://schemas.microsoft.com/office/drawing/2014/main" id="{5C0F8DEC-8C73-E2B7-70B8-0E11045A5EED}"/>
              </a:ext>
            </a:extLst>
          </p:cNvPr>
          <p:cNvSpPr/>
          <p:nvPr/>
        </p:nvSpPr>
        <p:spPr>
          <a:xfrm>
            <a:off x="1293554" y="4420788"/>
            <a:ext cx="4605690" cy="2202409"/>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1213881" y="585862"/>
            <a:ext cx="10093455" cy="763600"/>
          </a:xfrm>
          <a:prstGeom prst="rect">
            <a:avLst/>
          </a:prstGeom>
          <a:noFill/>
          <a:ln>
            <a:noFill/>
          </a:ln>
        </p:spPr>
        <p:txBody>
          <a:bodyPr spcFirstLastPara="1" vert="horz" wrap="square" lIns="121900" tIns="121900" rIns="121900" bIns="121900" rtlCol="0" anchor="t" anchorCtr="0">
            <a:noAutofit/>
          </a:bodyPr>
          <a:lstStyle/>
          <a:p>
            <a:r>
              <a:rPr lang="en-US">
                <a:solidFill>
                  <a:schemeClr val="tx1"/>
                </a:solidFill>
              </a:rPr>
              <a:t>Our POTENTIAL consumers/PARTNERS in MEXICO</a:t>
            </a:r>
          </a:p>
        </p:txBody>
      </p:sp>
      <p:sp>
        <p:nvSpPr>
          <p:cNvPr id="3" name="TextBox 2">
            <a:extLst>
              <a:ext uri="{FF2B5EF4-FFF2-40B4-BE49-F238E27FC236}">
                <a16:creationId xmlns:a16="http://schemas.microsoft.com/office/drawing/2014/main" id="{BEE4FDCC-1DE0-9751-D9A7-11FAC910C777}"/>
              </a:ext>
            </a:extLst>
          </p:cNvPr>
          <p:cNvSpPr txBox="1"/>
          <p:nvPr/>
        </p:nvSpPr>
        <p:spPr>
          <a:xfrm>
            <a:off x="2261724" y="2170424"/>
            <a:ext cx="2698175" cy="307777"/>
          </a:xfrm>
          <a:prstGeom prst="rect">
            <a:avLst/>
          </a:prstGeom>
          <a:noFill/>
        </p:spPr>
        <p:txBody>
          <a:bodyPr wrap="none" rtlCol="0">
            <a:spAutoFit/>
          </a:bodyPr>
          <a:lstStyle/>
          <a:p>
            <a:pPr algn="l"/>
            <a:r>
              <a:rPr lang="en-GB" sz="1400" b="1"/>
              <a:t>RESEARCH MEDICAL INSTITUTIONS</a:t>
            </a:r>
            <a:r>
              <a:rPr lang="en-UA" sz="1400" b="1"/>
              <a:t> </a:t>
            </a:r>
            <a:endParaRPr lang="en-US" sz="1400" b="1"/>
          </a:p>
        </p:txBody>
      </p:sp>
      <p:sp>
        <p:nvSpPr>
          <p:cNvPr id="8" name="TextBox 7">
            <a:extLst>
              <a:ext uri="{FF2B5EF4-FFF2-40B4-BE49-F238E27FC236}">
                <a16:creationId xmlns:a16="http://schemas.microsoft.com/office/drawing/2014/main" id="{B9AE5811-026B-A84B-D16C-91544F0E2CB9}"/>
              </a:ext>
            </a:extLst>
          </p:cNvPr>
          <p:cNvSpPr txBox="1"/>
          <p:nvPr/>
        </p:nvSpPr>
        <p:spPr>
          <a:xfrm>
            <a:off x="1552582" y="2693498"/>
            <a:ext cx="4087634" cy="1477328"/>
          </a:xfrm>
          <a:prstGeom prst="rect">
            <a:avLst/>
          </a:prstGeom>
          <a:noFill/>
        </p:spPr>
        <p:txBody>
          <a:bodyPr wrap="square" rtlCol="0">
            <a:spAutoFit/>
          </a:bodyPr>
          <a:lstStyle/>
          <a:p>
            <a:pPr marL="285750" indent="-285750">
              <a:buFont typeface="Arial" panose="020B0604020202020204" pitchFamily="34" charset="0"/>
              <a:buChar char="•"/>
            </a:pPr>
            <a:r>
              <a:rPr lang="en-US"/>
              <a:t>Instituto Nacional de </a:t>
            </a:r>
            <a:r>
              <a:rPr lang="en-US" err="1"/>
              <a:t>Cancerología</a:t>
            </a:r>
            <a:r>
              <a:rPr lang="en-US"/>
              <a:t> (INCAN)</a:t>
            </a:r>
          </a:p>
          <a:p>
            <a:pPr marL="285750" indent="-285750">
              <a:buFont typeface="Arial" panose="020B0604020202020204" pitchFamily="34" charset="0"/>
              <a:buChar char="•"/>
            </a:pPr>
            <a:r>
              <a:rPr lang="en-US"/>
              <a:t>INCMNSZ "Salvador </a:t>
            </a:r>
            <a:r>
              <a:rPr lang="en-US" err="1"/>
              <a:t>Zubirán</a:t>
            </a:r>
            <a:r>
              <a:rPr lang="en-US"/>
              <a:t>”</a:t>
            </a:r>
          </a:p>
          <a:p>
            <a:pPr marL="285750" indent="-285750">
              <a:buFont typeface="Arial" panose="020B0604020202020204" pitchFamily="34" charset="0"/>
              <a:buChar char="•"/>
            </a:pPr>
            <a:r>
              <a:rPr lang="en-US"/>
              <a:t>Unidad de </a:t>
            </a:r>
            <a:r>
              <a:rPr lang="en-US" err="1"/>
              <a:t>Investigación</a:t>
            </a:r>
            <a:r>
              <a:rPr lang="en-US"/>
              <a:t> </a:t>
            </a:r>
            <a:r>
              <a:rPr lang="en-US" err="1"/>
              <a:t>Biomédica</a:t>
            </a:r>
            <a:r>
              <a:rPr lang="en-US"/>
              <a:t> </a:t>
            </a:r>
            <a:r>
              <a:rPr lang="en-US" err="1"/>
              <a:t>en</a:t>
            </a:r>
            <a:r>
              <a:rPr lang="en-US"/>
              <a:t> </a:t>
            </a:r>
            <a:r>
              <a:rPr lang="en-US" err="1"/>
              <a:t>Cáncer</a:t>
            </a:r>
            <a:r>
              <a:rPr lang="en-US"/>
              <a:t> - </a:t>
            </a:r>
            <a:r>
              <a:rPr lang="en-US" err="1"/>
              <a:t>INCan</a:t>
            </a:r>
            <a:r>
              <a:rPr lang="en-US"/>
              <a:t>/ UNAM</a:t>
            </a:r>
          </a:p>
          <a:p>
            <a:pPr marL="285750" indent="-285750">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93069D01-65A1-59F9-D57D-D989AE15CD72}"/>
              </a:ext>
            </a:extLst>
          </p:cNvPr>
          <p:cNvSpPr txBox="1"/>
          <p:nvPr/>
        </p:nvSpPr>
        <p:spPr>
          <a:xfrm>
            <a:off x="7163159" y="4636085"/>
            <a:ext cx="2917158" cy="523220"/>
          </a:xfrm>
          <a:prstGeom prst="rect">
            <a:avLst/>
          </a:prstGeom>
          <a:noFill/>
        </p:spPr>
        <p:txBody>
          <a:bodyPr wrap="square" rtlCol="0">
            <a:spAutoFit/>
          </a:bodyPr>
          <a:lstStyle/>
          <a:p>
            <a:pPr algn="ctr"/>
            <a:r>
              <a:rPr lang="en-GB" sz="1400" b="1"/>
              <a:t>MEDICAL INSTITUTIONS SPECIALIZING IN DIAGNOSTICS</a:t>
            </a:r>
          </a:p>
        </p:txBody>
      </p:sp>
      <p:sp>
        <p:nvSpPr>
          <p:cNvPr id="12" name="TextBox 11">
            <a:extLst>
              <a:ext uri="{FF2B5EF4-FFF2-40B4-BE49-F238E27FC236}">
                <a16:creationId xmlns:a16="http://schemas.microsoft.com/office/drawing/2014/main" id="{1B12732B-A70E-0CDF-A4EB-550C090EBE85}"/>
              </a:ext>
            </a:extLst>
          </p:cNvPr>
          <p:cNvSpPr txBox="1"/>
          <p:nvPr/>
        </p:nvSpPr>
        <p:spPr>
          <a:xfrm>
            <a:off x="6860845" y="2170424"/>
            <a:ext cx="3385579" cy="523220"/>
          </a:xfrm>
          <a:prstGeom prst="rect">
            <a:avLst/>
          </a:prstGeom>
          <a:noFill/>
        </p:spPr>
        <p:txBody>
          <a:bodyPr wrap="square" rtlCol="0">
            <a:spAutoFit/>
          </a:bodyPr>
          <a:lstStyle/>
          <a:p>
            <a:pPr algn="ctr"/>
            <a:r>
              <a:rPr lang="en-GB" sz="1400" b="1"/>
              <a:t>MANUFACTURERS OF MEDICAL EQUIPMENT AND ANALYTICAL SYSTEMS</a:t>
            </a:r>
            <a:r>
              <a:rPr lang="en-UA" sz="1400" b="1"/>
              <a:t> </a:t>
            </a:r>
          </a:p>
        </p:txBody>
      </p:sp>
      <p:sp>
        <p:nvSpPr>
          <p:cNvPr id="18" name="TextBox 17">
            <a:extLst>
              <a:ext uri="{FF2B5EF4-FFF2-40B4-BE49-F238E27FC236}">
                <a16:creationId xmlns:a16="http://schemas.microsoft.com/office/drawing/2014/main" id="{0DB02BF6-5EA6-90FB-1694-A9303BB94F9F}"/>
              </a:ext>
            </a:extLst>
          </p:cNvPr>
          <p:cNvSpPr txBox="1"/>
          <p:nvPr/>
        </p:nvSpPr>
        <p:spPr>
          <a:xfrm>
            <a:off x="2618131" y="4751422"/>
            <a:ext cx="1927131" cy="307777"/>
          </a:xfrm>
          <a:prstGeom prst="rect">
            <a:avLst/>
          </a:prstGeom>
          <a:noFill/>
        </p:spPr>
        <p:txBody>
          <a:bodyPr wrap="none" rtlCol="0">
            <a:spAutoFit/>
          </a:bodyPr>
          <a:lstStyle/>
          <a:p>
            <a:r>
              <a:rPr lang="en-US" sz="1400" b="1"/>
              <a:t>INSURANCE COMPANIES</a:t>
            </a:r>
            <a:endParaRPr lang="en-UA" sz="1400" b="1"/>
          </a:p>
        </p:txBody>
      </p:sp>
      <p:sp>
        <p:nvSpPr>
          <p:cNvPr id="23" name="TextBox 22">
            <a:extLst>
              <a:ext uri="{FF2B5EF4-FFF2-40B4-BE49-F238E27FC236}">
                <a16:creationId xmlns:a16="http://schemas.microsoft.com/office/drawing/2014/main" id="{81FB3567-0474-ACCE-83B0-EA6B4F943210}"/>
              </a:ext>
            </a:extLst>
          </p:cNvPr>
          <p:cNvSpPr txBox="1"/>
          <p:nvPr/>
        </p:nvSpPr>
        <p:spPr>
          <a:xfrm>
            <a:off x="6509818" y="5159305"/>
            <a:ext cx="4441127" cy="1477328"/>
          </a:xfrm>
          <a:prstGeom prst="rect">
            <a:avLst/>
          </a:prstGeom>
          <a:noFill/>
        </p:spPr>
        <p:txBody>
          <a:bodyPr wrap="square" rtlCol="0">
            <a:spAutoFit/>
          </a:bodyPr>
          <a:lstStyle/>
          <a:p>
            <a:pPr marL="285750" indent="-285750">
              <a:buFont typeface="Arial" panose="020B0604020202020204" pitchFamily="34" charset="0"/>
              <a:buChar char="•"/>
            </a:pPr>
            <a:r>
              <a:rPr lang="en-US"/>
              <a:t>Instituto Nacional de </a:t>
            </a:r>
            <a:r>
              <a:rPr lang="en-US" err="1"/>
              <a:t>Cancerología</a:t>
            </a:r>
            <a:r>
              <a:rPr lang="en-US"/>
              <a:t> (INCAN)</a:t>
            </a:r>
          </a:p>
          <a:p>
            <a:pPr marL="285750" indent="-285750">
              <a:buFont typeface="Arial" panose="020B0604020202020204" pitchFamily="34" charset="0"/>
              <a:buChar char="•"/>
            </a:pPr>
            <a:r>
              <a:rPr lang="en-US"/>
              <a:t>Instituto Nacional de </a:t>
            </a:r>
            <a:r>
              <a:rPr lang="en-US" err="1"/>
              <a:t>Ciencias</a:t>
            </a:r>
            <a:r>
              <a:rPr lang="en-US"/>
              <a:t> </a:t>
            </a:r>
            <a:r>
              <a:rPr lang="en-US" err="1"/>
              <a:t>Médicas</a:t>
            </a:r>
            <a:r>
              <a:rPr lang="en-US"/>
              <a:t> y </a:t>
            </a:r>
            <a:r>
              <a:rPr lang="en-US" err="1"/>
              <a:t>Nutrición</a:t>
            </a:r>
            <a:r>
              <a:rPr lang="en-US"/>
              <a:t> "Salvador </a:t>
            </a:r>
            <a:r>
              <a:rPr lang="en-US" err="1"/>
              <a:t>Zubirán</a:t>
            </a:r>
            <a:r>
              <a:rPr lang="en-US"/>
              <a:t>" (INCMNSZ)</a:t>
            </a:r>
          </a:p>
          <a:p>
            <a:pPr marL="285750" indent="-285750">
              <a:buFont typeface="Arial" panose="020B0604020202020204" pitchFamily="34" charset="0"/>
              <a:buChar char="•"/>
            </a:pPr>
            <a:r>
              <a:rPr lang="en-US"/>
              <a:t>Medica Sur</a:t>
            </a:r>
          </a:p>
          <a:p>
            <a:pPr marL="285750" indent="-285750">
              <a:buFont typeface="Arial" panose="020B0604020202020204" pitchFamily="34" charset="0"/>
              <a:buChar char="•"/>
            </a:pPr>
            <a:endParaRPr lang="en-US"/>
          </a:p>
        </p:txBody>
      </p:sp>
      <p:sp>
        <p:nvSpPr>
          <p:cNvPr id="24" name="TextBox 23">
            <a:extLst>
              <a:ext uri="{FF2B5EF4-FFF2-40B4-BE49-F238E27FC236}">
                <a16:creationId xmlns:a16="http://schemas.microsoft.com/office/drawing/2014/main" id="{1EF31A33-7010-EF42-1573-61A437D32F54}"/>
              </a:ext>
            </a:extLst>
          </p:cNvPr>
          <p:cNvSpPr txBox="1"/>
          <p:nvPr/>
        </p:nvSpPr>
        <p:spPr>
          <a:xfrm>
            <a:off x="6957526" y="2937821"/>
            <a:ext cx="3012363" cy="923330"/>
          </a:xfrm>
          <a:prstGeom prst="rect">
            <a:avLst/>
          </a:prstGeom>
          <a:noFill/>
        </p:spPr>
        <p:txBody>
          <a:bodyPr wrap="none" rtlCol="0">
            <a:spAutoFit/>
          </a:bodyPr>
          <a:lstStyle/>
          <a:p>
            <a:pPr marL="285750" indent="-285750">
              <a:buFont typeface="Arial" panose="020B0604020202020204" pitchFamily="34" charset="0"/>
              <a:buChar char="•"/>
            </a:pPr>
            <a:r>
              <a:rPr lang="en-US"/>
              <a:t>Olympus (Evident) &amp; Leica</a:t>
            </a:r>
          </a:p>
          <a:p>
            <a:pPr marL="285750" indent="-285750">
              <a:buFont typeface="Arial" panose="020B0604020202020204" pitchFamily="34" charset="0"/>
              <a:buChar char="•"/>
            </a:pPr>
            <a:r>
              <a:rPr lang="en-US"/>
              <a:t>Philips, Roche, Leica</a:t>
            </a:r>
          </a:p>
          <a:p>
            <a:pPr marL="285750" indent="-285750">
              <a:buFont typeface="Arial" panose="020B0604020202020204" pitchFamily="34" charset="0"/>
              <a:buChar char="•"/>
            </a:pPr>
            <a:r>
              <a:rPr lang="en-US"/>
              <a:t>Zeiss, </a:t>
            </a:r>
            <a:r>
              <a:rPr lang="en-US" err="1"/>
              <a:t>Thermo</a:t>
            </a:r>
            <a:r>
              <a:rPr lang="en-US"/>
              <a:t> Fisher, Olympus</a:t>
            </a:r>
          </a:p>
        </p:txBody>
      </p:sp>
      <p:sp>
        <p:nvSpPr>
          <p:cNvPr id="25" name="TextBox 24">
            <a:extLst>
              <a:ext uri="{FF2B5EF4-FFF2-40B4-BE49-F238E27FC236}">
                <a16:creationId xmlns:a16="http://schemas.microsoft.com/office/drawing/2014/main" id="{5C15979C-7F31-6E1D-78AA-54269995E60B}"/>
              </a:ext>
            </a:extLst>
          </p:cNvPr>
          <p:cNvSpPr txBox="1"/>
          <p:nvPr/>
        </p:nvSpPr>
        <p:spPr>
          <a:xfrm>
            <a:off x="2019684" y="4892865"/>
            <a:ext cx="3153427" cy="1200329"/>
          </a:xfrm>
          <a:prstGeom prst="rect">
            <a:avLst/>
          </a:prstGeom>
          <a:noFill/>
        </p:spPr>
        <p:txBody>
          <a:bodyPr wrap="non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Grupo Nacional Provincial (GNP)</a:t>
            </a:r>
          </a:p>
          <a:p>
            <a:pPr marL="285750" indent="-285750">
              <a:buFont typeface="Arial" panose="020B0604020202020204" pitchFamily="34" charset="0"/>
              <a:buChar char="•"/>
            </a:pPr>
            <a:r>
              <a:rPr lang="en-US"/>
              <a:t>AXA </a:t>
            </a:r>
            <a:r>
              <a:rPr lang="en-US" err="1"/>
              <a:t>Seguros</a:t>
            </a:r>
            <a:endParaRPr lang="en-US"/>
          </a:p>
          <a:p>
            <a:pPr marL="285750" indent="-285750">
              <a:buFont typeface="Arial" panose="020B0604020202020204" pitchFamily="34" charset="0"/>
              <a:buChar char="•"/>
            </a:pPr>
            <a:r>
              <a:rPr lang="en-US" err="1"/>
              <a:t>Mapfre</a:t>
            </a:r>
            <a:r>
              <a:rPr lang="en-US"/>
              <a:t> México</a:t>
            </a:r>
          </a:p>
        </p:txBody>
      </p:sp>
    </p:spTree>
    <p:extLst>
      <p:ext uri="{BB962C8B-B14F-4D97-AF65-F5344CB8AC3E}">
        <p14:creationId xmlns:p14="http://schemas.microsoft.com/office/powerpoint/2010/main" val="417242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72ED-C6E3-3B29-B6BD-D923FB57AAA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275D634-EAFA-C2C2-5D67-FA1073076372}"/>
              </a:ext>
            </a:extLst>
          </p:cNvPr>
          <p:cNvSpPr/>
          <p:nvPr/>
        </p:nvSpPr>
        <p:spPr>
          <a:xfrm>
            <a:off x="8927702" y="211873"/>
            <a:ext cx="3018971" cy="2256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hink-cell data - do not delete" hidden="1">
            <a:extLst>
              <a:ext uri="{FF2B5EF4-FFF2-40B4-BE49-F238E27FC236}">
                <a16:creationId xmlns:a16="http://schemas.microsoft.com/office/drawing/2014/main" id="{B2439750-4F56-8341-FFDE-51FBA9F68601}"/>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9" name="think-cell data - do not delete" hidden="1">
                        <a:extLst>
                          <a:ext uri="{FF2B5EF4-FFF2-40B4-BE49-F238E27FC236}">
                            <a16:creationId xmlns:a16="http://schemas.microsoft.com/office/drawing/2014/main" id="{B2439750-4F56-8341-FFDE-51FBA9F6860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6" name="Google Shape;321;p15">
            <a:extLst>
              <a:ext uri="{FF2B5EF4-FFF2-40B4-BE49-F238E27FC236}">
                <a16:creationId xmlns:a16="http://schemas.microsoft.com/office/drawing/2014/main" id="{07BA2496-48AB-EBCD-7133-0278BDD09912}"/>
              </a:ext>
            </a:extLst>
          </p:cNvPr>
          <p:cNvSpPr txBox="1">
            <a:spLocks noGrp="1"/>
          </p:cNvSpPr>
          <p:nvPr>
            <p:ph type="title"/>
          </p:nvPr>
        </p:nvSpPr>
        <p:spPr>
          <a:xfrm>
            <a:off x="1011502" y="847499"/>
            <a:ext cx="8288616" cy="763600"/>
          </a:xfrm>
          <a:prstGeom prst="rect">
            <a:avLst/>
          </a:prstGeom>
          <a:noFill/>
          <a:ln>
            <a:noFill/>
          </a:ln>
        </p:spPr>
        <p:txBody>
          <a:bodyPr spcFirstLastPara="1" vert="horz" wrap="square" lIns="121900" tIns="121900" rIns="121900" bIns="121900" rtlCol="0" anchor="t" anchorCtr="0">
            <a:noAutofit/>
          </a:bodyPr>
          <a:lstStyle/>
          <a:p>
            <a:r>
              <a:rPr lang="en-US">
                <a:solidFill>
                  <a:schemeClr val="tx1"/>
                </a:solidFill>
              </a:rPr>
              <a:t>US Market  opportunities</a:t>
            </a:r>
          </a:p>
        </p:txBody>
      </p:sp>
      <p:sp>
        <p:nvSpPr>
          <p:cNvPr id="4" name="TextBox 3">
            <a:extLst>
              <a:ext uri="{FF2B5EF4-FFF2-40B4-BE49-F238E27FC236}">
                <a16:creationId xmlns:a16="http://schemas.microsoft.com/office/drawing/2014/main" id="{DC8C4D9D-B66B-012E-4B12-27349E0D124C}"/>
              </a:ext>
            </a:extLst>
          </p:cNvPr>
          <p:cNvSpPr txBox="1"/>
          <p:nvPr/>
        </p:nvSpPr>
        <p:spPr>
          <a:xfrm>
            <a:off x="10232068" y="2468157"/>
            <a:ext cx="1627369" cy="369332"/>
          </a:xfrm>
          <a:prstGeom prst="rect">
            <a:avLst/>
          </a:prstGeom>
          <a:noFill/>
        </p:spPr>
        <p:txBody>
          <a:bodyPr wrap="none" rtlCol="0">
            <a:spAutoFit/>
          </a:bodyPr>
          <a:lstStyle/>
          <a:p>
            <a:r>
              <a:rPr lang="en-US"/>
              <a:t>* </a:t>
            </a:r>
            <a:r>
              <a:rPr lang="en-US" sz="1400" i="1">
                <a:hlinkClick r:id="rId6"/>
              </a:rPr>
              <a:t>Grand </a:t>
            </a:r>
            <a:r>
              <a:rPr lang="en-US" sz="1400" i="1">
                <a:hlinkClick r:id="rId7"/>
              </a:rPr>
              <a:t>View</a:t>
            </a:r>
            <a:r>
              <a:rPr lang="en-US" sz="1400" i="1">
                <a:hlinkClick r:id="rId6"/>
              </a:rPr>
              <a:t> Horizon</a:t>
            </a:r>
            <a:endParaRPr lang="en-US" sz="1400" i="1"/>
          </a:p>
        </p:txBody>
      </p:sp>
      <p:sp>
        <p:nvSpPr>
          <p:cNvPr id="10" name="Rectangle 9">
            <a:extLst>
              <a:ext uri="{FF2B5EF4-FFF2-40B4-BE49-F238E27FC236}">
                <a16:creationId xmlns:a16="http://schemas.microsoft.com/office/drawing/2014/main" id="{D4C5B9B7-9FDE-BA7E-4459-17FAAAB24672}"/>
              </a:ext>
            </a:extLst>
          </p:cNvPr>
          <p:cNvSpPr/>
          <p:nvPr/>
        </p:nvSpPr>
        <p:spPr>
          <a:xfrm>
            <a:off x="8619893" y="328996"/>
            <a:ext cx="3217596" cy="6554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REVENUE, 2023, US$M – </a:t>
            </a:r>
            <a:r>
              <a:rPr lang="ru-RU">
                <a:solidFill>
                  <a:schemeClr val="tx1"/>
                </a:solidFill>
              </a:rPr>
              <a:t>9753</a:t>
            </a:r>
            <a:r>
              <a:rPr lang="en-US">
                <a:solidFill>
                  <a:schemeClr val="tx1"/>
                </a:solidFill>
              </a:rPr>
              <a:t>.</a:t>
            </a:r>
            <a:r>
              <a:rPr lang="ru-RU">
                <a:solidFill>
                  <a:schemeClr val="tx1"/>
                </a:solidFill>
              </a:rPr>
              <a:t>6</a:t>
            </a:r>
            <a:endParaRPr lang="en-US">
              <a:solidFill>
                <a:schemeClr val="tx1"/>
              </a:solidFill>
            </a:endParaRPr>
          </a:p>
        </p:txBody>
      </p:sp>
      <p:sp>
        <p:nvSpPr>
          <p:cNvPr id="19" name="Rectangle 18">
            <a:extLst>
              <a:ext uri="{FF2B5EF4-FFF2-40B4-BE49-F238E27FC236}">
                <a16:creationId xmlns:a16="http://schemas.microsoft.com/office/drawing/2014/main" id="{C5F6500E-1A89-C463-AC41-06592E541519}"/>
              </a:ext>
            </a:extLst>
          </p:cNvPr>
          <p:cNvSpPr/>
          <p:nvPr/>
        </p:nvSpPr>
        <p:spPr>
          <a:xfrm>
            <a:off x="8619893" y="1073335"/>
            <a:ext cx="3217596" cy="6554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FORECAST, 2030, US$M – </a:t>
            </a:r>
            <a:r>
              <a:rPr lang="ru-RU">
                <a:solidFill>
                  <a:schemeClr val="tx1"/>
                </a:solidFill>
              </a:rPr>
              <a:t>15849</a:t>
            </a:r>
            <a:r>
              <a:rPr lang="en-US">
                <a:solidFill>
                  <a:schemeClr val="tx1"/>
                </a:solidFill>
              </a:rPr>
              <a:t>.</a:t>
            </a:r>
            <a:r>
              <a:rPr lang="ru-RU">
                <a:solidFill>
                  <a:schemeClr val="tx1"/>
                </a:solidFill>
              </a:rPr>
              <a:t>1</a:t>
            </a:r>
            <a:endParaRPr lang="en-US">
              <a:solidFill>
                <a:schemeClr val="tx1"/>
              </a:solidFill>
            </a:endParaRPr>
          </a:p>
        </p:txBody>
      </p:sp>
      <p:sp>
        <p:nvSpPr>
          <p:cNvPr id="20" name="Rectangle 19">
            <a:extLst>
              <a:ext uri="{FF2B5EF4-FFF2-40B4-BE49-F238E27FC236}">
                <a16:creationId xmlns:a16="http://schemas.microsoft.com/office/drawing/2014/main" id="{DF3BD484-5F72-9113-1426-EDD1BB806E0E}"/>
              </a:ext>
            </a:extLst>
          </p:cNvPr>
          <p:cNvSpPr/>
          <p:nvPr/>
        </p:nvSpPr>
        <p:spPr>
          <a:xfrm>
            <a:off x="8619893" y="1817674"/>
            <a:ext cx="3217596" cy="6554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CAGR, 2024-2030 – </a:t>
            </a:r>
            <a:r>
              <a:rPr lang="ru-RU">
                <a:solidFill>
                  <a:schemeClr val="tx1"/>
                </a:solidFill>
              </a:rPr>
              <a:t>7</a:t>
            </a:r>
            <a:r>
              <a:rPr lang="en-US">
                <a:solidFill>
                  <a:schemeClr val="tx1"/>
                </a:solidFill>
              </a:rPr>
              <a:t>.</a:t>
            </a:r>
            <a:r>
              <a:rPr lang="ru-RU">
                <a:solidFill>
                  <a:schemeClr val="tx1"/>
                </a:solidFill>
              </a:rPr>
              <a:t>2</a:t>
            </a:r>
            <a:r>
              <a:rPr lang="en-US">
                <a:solidFill>
                  <a:schemeClr val="tx1"/>
                </a:solidFill>
              </a:rPr>
              <a:t>%</a:t>
            </a:r>
          </a:p>
        </p:txBody>
      </p:sp>
      <p:sp>
        <p:nvSpPr>
          <p:cNvPr id="8" name="TextBox 7">
            <a:extLst>
              <a:ext uri="{FF2B5EF4-FFF2-40B4-BE49-F238E27FC236}">
                <a16:creationId xmlns:a16="http://schemas.microsoft.com/office/drawing/2014/main" id="{04D992A7-B052-71C2-92FE-19D4588839F8}"/>
              </a:ext>
            </a:extLst>
          </p:cNvPr>
          <p:cNvSpPr txBox="1"/>
          <p:nvPr/>
        </p:nvSpPr>
        <p:spPr>
          <a:xfrm>
            <a:off x="786438" y="3187232"/>
            <a:ext cx="4825951" cy="253915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a:t>The U.S. cancer biopsy market generated a REVENUE of USD 9,753.6 million in 2023 and is expected to reach USD 15,849.1 million by 2030.</a:t>
            </a:r>
          </a:p>
          <a:p>
            <a:pPr marL="285750" indent="-285750">
              <a:spcBef>
                <a:spcPts val="600"/>
              </a:spcBef>
              <a:buFont typeface="Arial" panose="020B0604020202020204" pitchFamily="34" charset="0"/>
              <a:buChar char="•"/>
            </a:pPr>
            <a:r>
              <a:rPr lang="en-US" sz="1600"/>
              <a:t>The U.S. market is expected to grow at a CAGR of 7.2% from 2024 to 2030.</a:t>
            </a:r>
          </a:p>
          <a:p>
            <a:pPr marL="285750" indent="-285750">
              <a:spcBef>
                <a:spcPts val="600"/>
              </a:spcBef>
              <a:buFont typeface="Arial" panose="020B0604020202020204" pitchFamily="34" charset="0"/>
              <a:buChar char="•"/>
            </a:pPr>
            <a:r>
              <a:rPr lang="en-US" sz="1600"/>
              <a:t>In terms of segment, kits and consumables was the largest revenue generating product in 2023.</a:t>
            </a:r>
          </a:p>
          <a:p>
            <a:pPr marL="285750" indent="-285750">
              <a:spcBef>
                <a:spcPts val="600"/>
              </a:spcBef>
              <a:buFont typeface="Arial" panose="020B0604020202020204" pitchFamily="34" charset="0"/>
              <a:buChar char="•"/>
            </a:pPr>
            <a:r>
              <a:rPr lang="en-US" sz="1600"/>
              <a:t>Instruments is the most lucrative product segment registering the fastest growth during the forecast period.</a:t>
            </a:r>
          </a:p>
        </p:txBody>
      </p:sp>
      <p:sp>
        <p:nvSpPr>
          <p:cNvPr id="11" name="TextBox 10">
            <a:extLst>
              <a:ext uri="{FF2B5EF4-FFF2-40B4-BE49-F238E27FC236}">
                <a16:creationId xmlns:a16="http://schemas.microsoft.com/office/drawing/2014/main" id="{0BC213DF-1717-8331-1E2B-2AABF0BB8874}"/>
              </a:ext>
            </a:extLst>
          </p:cNvPr>
          <p:cNvSpPr txBox="1"/>
          <p:nvPr/>
        </p:nvSpPr>
        <p:spPr>
          <a:xfrm>
            <a:off x="6335318" y="3180381"/>
            <a:ext cx="4825950" cy="281615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a:t>In terms of revenue, U.S. accounted for 32.5% of the global cancer biopsy market in 2023.</a:t>
            </a:r>
          </a:p>
          <a:p>
            <a:pPr marL="285750" indent="-285750">
              <a:spcBef>
                <a:spcPts val="600"/>
              </a:spcBef>
              <a:buFont typeface="Arial" panose="020B0604020202020204" pitchFamily="34" charset="0"/>
              <a:buChar char="•"/>
            </a:pPr>
            <a:r>
              <a:rPr lang="en-US" sz="1600"/>
              <a:t>Country-wise, U.S. is expected to lead the global market in terms of revenue in 2030.</a:t>
            </a:r>
          </a:p>
          <a:p>
            <a:pPr marL="285750" indent="-285750">
              <a:spcBef>
                <a:spcPts val="600"/>
              </a:spcBef>
              <a:buFont typeface="Arial" panose="020B0604020202020204" pitchFamily="34" charset="0"/>
              <a:buChar char="•"/>
            </a:pPr>
            <a:r>
              <a:rPr lang="en-US" sz="1600"/>
              <a:t>In North America, U.S. cancer biopsy market is projected to lead the regional market in terms of revenue in 2030.</a:t>
            </a:r>
          </a:p>
          <a:p>
            <a:pPr marL="285750" indent="-285750">
              <a:spcBef>
                <a:spcPts val="600"/>
              </a:spcBef>
              <a:buFont typeface="Arial" panose="020B0604020202020204" pitchFamily="34" charset="0"/>
              <a:buChar char="•"/>
            </a:pPr>
            <a:r>
              <a:rPr lang="en-US" sz="1600"/>
              <a:t>U.S. is the fastest growing regional market in North America and is projected to REACH USD 15,849.1 MILLION BY 2030.</a:t>
            </a:r>
          </a:p>
          <a:p>
            <a:endParaRPr lang="en-US"/>
          </a:p>
        </p:txBody>
      </p:sp>
    </p:spTree>
    <p:extLst>
      <p:ext uri="{BB962C8B-B14F-4D97-AF65-F5344CB8AC3E}">
        <p14:creationId xmlns:p14="http://schemas.microsoft.com/office/powerpoint/2010/main" val="3632658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_Win32_SL_V9" id="{5755D4AE-09FD-459A-BEC9-F0F0CAC54446}" vid="{82608753-61AD-40EE-9D63-2ACDAABA25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1CA53D-72B4-4EC8-A980-49CB68AC44E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E9B1AE18-2495-4A31-AE09-70F4E626AE7F}">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45D6C50-5AA9-4B8F-9ADF-201CC06F1CE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AngleLinesVTI</Template>
  <TotalTime>754</TotalTime>
  <Words>4557</Words>
  <Application>Microsoft Office PowerPoint</Application>
  <PresentationFormat>Widescreen</PresentationFormat>
  <Paragraphs>930</Paragraphs>
  <Slides>33</Slides>
  <Notes>30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AngleLinesVTI</vt:lpstr>
      <vt:lpstr>Megaitex</vt:lpstr>
      <vt:lpstr>1 </vt:lpstr>
      <vt:lpstr>2 </vt:lpstr>
      <vt:lpstr>3 </vt:lpstr>
      <vt:lpstr>UNIQUE VALUE PROPOSITION</vt:lpstr>
      <vt:lpstr>development roadmap (High Level)</vt:lpstr>
      <vt:lpstr>MEXICO Market  opportunities</vt:lpstr>
      <vt:lpstr>Our POTENTIAL consumers/PARTNERS in MEXICO</vt:lpstr>
      <vt:lpstr>US Market  opportunities</vt:lpstr>
      <vt:lpstr>5 </vt:lpstr>
      <vt:lpstr>Competitors Landscape</vt:lpstr>
      <vt:lpstr>PowerPoint Presentation</vt:lpstr>
      <vt:lpstr>6 </vt:lpstr>
      <vt:lpstr>7 </vt:lpstr>
      <vt:lpstr>8 </vt:lpstr>
      <vt:lpstr>GO-TO-MARKET</vt:lpstr>
      <vt:lpstr>CORE Team</vt:lpstr>
      <vt:lpstr>Advisor</vt:lpstr>
      <vt:lpstr>Conferences  presentations</vt:lpstr>
      <vt:lpstr>Our publications</vt:lpstr>
      <vt:lpstr>Financial</vt:lpstr>
      <vt:lpstr>Thank you</vt:lpstr>
      <vt:lpstr>Appendix</vt:lpstr>
      <vt:lpstr>Patient case</vt:lpstr>
      <vt:lpstr>High-level user flow</vt:lpstr>
      <vt:lpstr>development roadmap</vt:lpstr>
      <vt:lpstr>Architecture schema</vt:lpstr>
      <vt:lpstr>planned team</vt:lpstr>
      <vt:lpstr>planned team</vt:lpstr>
      <vt:lpstr>GLOBAL Market  opportunities</vt:lpstr>
      <vt:lpstr>Financial model, use of funds, and milestones</vt:lpstr>
      <vt:lpstr>Mexico: Per‑Case Inputs &amp; Formulas</vt:lpstr>
      <vt:lpstr>Financial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i improve my personal effectiveness in 3 months</dc:title>
  <dc:creator>Helen Martsynishena</dc:creator>
  <cp:lastModifiedBy>Helen Martsynishena</cp:lastModifiedBy>
  <cp:revision>9</cp:revision>
  <dcterms:created xsi:type="dcterms:W3CDTF">2023-10-28T15:33:40Z</dcterms:created>
  <dcterms:modified xsi:type="dcterms:W3CDTF">2025-10-15T15:14:14Z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2a535040-0af2-483f-adc3-a132c21e3e2b_Enabled">
    <vt:lpwstr>true</vt:lpwstr>
  </property>
  <property fmtid="{D5CDD505-2E9C-101B-9397-08002B2CF9AE}" pid="4" name="MSIP_Label_2a535040-0af2-483f-adc3-a132c21e3e2b_SetDate">
    <vt:lpwstr>2023-10-29T21:08:05Z</vt:lpwstr>
  </property>
  <property fmtid="{D5CDD505-2E9C-101B-9397-08002B2CF9AE}" pid="5" name="MSIP_Label_2a535040-0af2-483f-adc3-a132c21e3e2b_Method">
    <vt:lpwstr>Standard</vt:lpwstr>
  </property>
  <property fmtid="{D5CDD505-2E9C-101B-9397-08002B2CF9AE}" pid="6" name="MSIP_Label_2a535040-0af2-483f-adc3-a132c21e3e2b_Name">
    <vt:lpwstr>EPAM_Confidential</vt:lpwstr>
  </property>
  <property fmtid="{D5CDD505-2E9C-101B-9397-08002B2CF9AE}" pid="7" name="MSIP_Label_2a535040-0af2-483f-adc3-a132c21e3e2b_SiteId">
    <vt:lpwstr>b41b72d0-4e9f-4c26-8a69-f949f367c91d</vt:lpwstr>
  </property>
  <property fmtid="{D5CDD505-2E9C-101B-9397-08002B2CF9AE}" pid="8" name="MSIP_Label_2a535040-0af2-483f-adc3-a132c21e3e2b_ActionId">
    <vt:lpwstr>dd8dc495-9d9d-4695-9167-22bed8c131c6</vt:lpwstr>
  </property>
  <property fmtid="{D5CDD505-2E9C-101B-9397-08002B2CF9AE}" pid="9" name="MSIP_Label_2a535040-0af2-483f-adc3-a132c21e3e2b_ContentBits">
    <vt:lpwstr>0</vt:lpwstr>
  </property>
</Properties>
</file>